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75" r:id="rId14"/>
    <p:sldId id="268" r:id="rId15"/>
    <p:sldId id="269" r:id="rId16"/>
    <p:sldId id="270" r:id="rId17"/>
    <p:sldId id="272" r:id="rId18"/>
    <p:sldId id="273" r:id="rId19"/>
    <p:sldId id="274" r:id="rId20"/>
    <p:sldId id="276" r:id="rId21"/>
    <p:sldId id="277" r:id="rId22"/>
    <p:sldId id="280" r:id="rId23"/>
    <p:sldId id="278" r:id="rId24"/>
    <p:sldId id="279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bwwKnTNcRL3c2/qYAHZviQ" hashData="bHtEvihsTrT7uULpVDF1Duvndec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C8C8"/>
    <a:srgbClr val="C92127"/>
    <a:srgbClr val="5B5B5C"/>
    <a:srgbClr val="138DA0"/>
    <a:srgbClr val="94363A"/>
    <a:srgbClr val="9B9B9B"/>
    <a:srgbClr val="E8E4D8"/>
    <a:srgbClr val="AFA179"/>
    <a:srgbClr val="5B5750"/>
    <a:srgbClr val="CCC3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tl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8C8C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n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C9212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19400"/>
            <a:ext cx="3008313" cy="3306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16001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9007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391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45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C9212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B5B5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38DA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B5B5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C9212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SDS/2 2017 Modeling Enhancements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Tyler </a:t>
            </a:r>
            <a:r>
              <a:rPr lang="en-US" dirty="0" err="1" smtClean="0"/>
              <a:t>Dunkle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 Clearance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C92127"/>
                </a:solidFill>
              </a:rPr>
              <a:t>Will find the dimension that is the closest between two materials selected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imensionClearan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429000"/>
            <a:ext cx="1447800" cy="1426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Hide Selected/Unselected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C92127"/>
                </a:solidFill>
              </a:rPr>
              <a:t>You can now hide specific members, hide the unselected members, and then show the members again in the model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>
              <a:solidFill>
                <a:srgbClr val="C92127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HideMemb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0"/>
            <a:ext cx="2090536" cy="3610362"/>
          </a:xfrm>
          <a:prstGeom prst="rect">
            <a:avLst/>
          </a:prstGeom>
        </p:spPr>
      </p:pic>
      <p:pic>
        <p:nvPicPr>
          <p:cNvPr id="5" name="Picture 4" descr="pulldownHid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2667000"/>
            <a:ext cx="3061872" cy="388665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to Clipboard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now copy members between 2 jobs using the copy to clipboard command.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C92127"/>
                </a:solidFill>
              </a:rPr>
              <a:t>Copy to the clipboard will create a temp job behind the scenes where those members are being stored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C92127"/>
                </a:solidFill>
              </a:rPr>
              <a:t>Once you open the new job, you can “paste from clipboard”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Void Space Cylinder/Layout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This is like cut layout but it will store your points and they are editable.</a:t>
            </a:r>
          </a:p>
          <a:p>
            <a:r>
              <a:rPr lang="en-US" b="1" dirty="0" smtClean="0"/>
              <a:t>Voids can be moved, as material or member, and can be deleted.</a:t>
            </a:r>
            <a:endParaRPr lang="en-US" dirty="0"/>
          </a:p>
        </p:txBody>
      </p:sp>
      <p:pic>
        <p:nvPicPr>
          <p:cNvPr id="4" name="Picture 3" descr="VoidSpaceLayoutMemb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810000"/>
            <a:ext cx="4771921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Extruded Profile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a user to draw a profile/shape that they wish to extrude on the screen as a member or material</a:t>
            </a:r>
          </a:p>
          <a:p>
            <a:endParaRPr lang="en-US" dirty="0"/>
          </a:p>
        </p:txBody>
      </p:sp>
      <p:pic>
        <p:nvPicPr>
          <p:cNvPr id="4" name="Picture 3" descr="extrudedme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276600"/>
            <a:ext cx="5105400" cy="313276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Base/Cap Plate stiffeners</a:t>
            </a:r>
          </a:p>
          <a:p>
            <a:pPr lvl="1"/>
            <a:r>
              <a:rPr lang="en-US" dirty="0" smtClean="0"/>
              <a:t>Works on wide flange, pipe, or tubes.</a:t>
            </a:r>
            <a:endParaRPr lang="en-US" dirty="0"/>
          </a:p>
        </p:txBody>
      </p:sp>
      <p:pic>
        <p:nvPicPr>
          <p:cNvPr id="4" name="Picture 3" descr="BaseCapStif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971800"/>
            <a:ext cx="5296693" cy="321447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Beam Flange to Flange Connection</a:t>
            </a:r>
          </a:p>
          <a:p>
            <a:pPr lvl="1"/>
            <a:r>
              <a:rPr lang="en-US" dirty="0" smtClean="0"/>
              <a:t>Can now connect flange to flange by running a component.</a:t>
            </a:r>
          </a:p>
        </p:txBody>
      </p:sp>
      <p:pic>
        <p:nvPicPr>
          <p:cNvPr id="5" name="Picture 4" descr="FlangeToFl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048000"/>
            <a:ext cx="5586990" cy="360036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Column Stiffener - Column</a:t>
            </a:r>
          </a:p>
          <a:p>
            <a:pPr lvl="1"/>
            <a:r>
              <a:rPr lang="en-US" dirty="0" smtClean="0"/>
              <a:t>Can add stiffeners to columns by even spacing, picking points, or fixed spacing</a:t>
            </a:r>
          </a:p>
        </p:txBody>
      </p:sp>
      <p:pic>
        <p:nvPicPr>
          <p:cNvPr id="6" name="Picture 5" descr="ColumnStiffenerColum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200400"/>
            <a:ext cx="2088682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Column Stiffener at Beam</a:t>
            </a:r>
          </a:p>
          <a:p>
            <a:pPr lvl="1"/>
            <a:r>
              <a:rPr lang="en-US" dirty="0" smtClean="0"/>
              <a:t>Can add stiffeners to columns by selecting the beam framing into the column</a:t>
            </a:r>
          </a:p>
        </p:txBody>
      </p:sp>
      <p:pic>
        <p:nvPicPr>
          <p:cNvPr id="5" name="Picture 4" descr="ColumnStiffenerBe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276600"/>
            <a:ext cx="4288330" cy="3124200"/>
          </a:xfrm>
          <a:prstGeom prst="rect">
            <a:avLst/>
          </a:prstGeom>
        </p:spPr>
      </p:pic>
      <p:pic>
        <p:nvPicPr>
          <p:cNvPr id="7" name="Picture 6" descr="ColumnStiffenerBeam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3048000"/>
            <a:ext cx="2595425" cy="205763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Void space cylinder </a:t>
            </a:r>
          </a:p>
          <a:p>
            <a:r>
              <a:rPr lang="en-US" dirty="0" smtClean="0"/>
              <a:t>Void space layout</a:t>
            </a:r>
          </a:p>
        </p:txBody>
      </p:sp>
      <p:pic>
        <p:nvPicPr>
          <p:cNvPr id="6" name="Picture 5" descr="voidcylind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971800"/>
            <a:ext cx="3345679" cy="3489720"/>
          </a:xfrm>
          <a:prstGeom prst="rect">
            <a:avLst/>
          </a:prstGeom>
        </p:spPr>
      </p:pic>
      <p:pic>
        <p:nvPicPr>
          <p:cNvPr id="8" name="Picture 7" descr="VoidSpaceLayou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2394348"/>
            <a:ext cx="3734396" cy="28924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SDS/2 v2017 Modeling Enhancements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Display Options</a:t>
            </a:r>
          </a:p>
          <a:p>
            <a:r>
              <a:rPr lang="en-US" dirty="0" smtClean="0"/>
              <a:t>Status display</a:t>
            </a:r>
          </a:p>
          <a:p>
            <a:r>
              <a:rPr lang="en-US" dirty="0" smtClean="0"/>
              <a:t>Selection Filter by Status Display</a:t>
            </a:r>
          </a:p>
          <a:p>
            <a:r>
              <a:rPr lang="en-US" dirty="0" smtClean="0"/>
              <a:t>Selection List</a:t>
            </a:r>
          </a:p>
          <a:p>
            <a:r>
              <a:rPr lang="en-US" dirty="0" smtClean="0"/>
              <a:t>Status Select</a:t>
            </a:r>
          </a:p>
          <a:p>
            <a:r>
              <a:rPr lang="en-US" dirty="0" smtClean="0"/>
              <a:t>Model Dimensions</a:t>
            </a:r>
          </a:p>
          <a:p>
            <a:r>
              <a:rPr lang="en-US" dirty="0" smtClean="0"/>
              <a:t>Continued..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C92127"/>
                </a:solidFill>
              </a:rPr>
              <a:t>Web Penetration with Stiffeners</a:t>
            </a:r>
          </a:p>
          <a:p>
            <a:pPr marL="742950" lvl="2" indent="-342900"/>
            <a:r>
              <a:rPr lang="en-US" dirty="0" smtClean="0">
                <a:solidFill>
                  <a:srgbClr val="C92127"/>
                </a:solidFill>
              </a:rPr>
              <a:t>Select the center of the opening on the x axis of the beam</a:t>
            </a:r>
          </a:p>
          <a:p>
            <a:pPr marL="742950" lvl="2" indent="-342900"/>
            <a:r>
              <a:rPr lang="en-US" dirty="0" smtClean="0">
                <a:solidFill>
                  <a:srgbClr val="C92127"/>
                </a:solidFill>
              </a:rPr>
              <a:t>Round or rectangular</a:t>
            </a:r>
          </a:p>
          <a:p>
            <a:pPr marL="742950" lvl="2" indent="-342900"/>
            <a:r>
              <a:rPr lang="en-US" dirty="0" smtClean="0">
                <a:solidFill>
                  <a:srgbClr val="C92127"/>
                </a:solidFill>
              </a:rPr>
              <a:t>Vertical and/or horizontal stiffeners</a:t>
            </a:r>
          </a:p>
          <a:p>
            <a:endParaRPr lang="en-US" dirty="0"/>
          </a:p>
        </p:txBody>
      </p:sp>
      <p:pic>
        <p:nvPicPr>
          <p:cNvPr id="4" name="Picture 3" descr="WebPenetr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3962400"/>
            <a:ext cx="3566414" cy="241494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Reduced Beam Section</a:t>
            </a:r>
          </a:p>
          <a:p>
            <a:pPr lvl="1"/>
            <a:r>
              <a:rPr lang="en-US" dirty="0" smtClean="0"/>
              <a:t>Now uses void material for the cuts</a:t>
            </a:r>
            <a:endParaRPr lang="en-US" dirty="0"/>
          </a:p>
        </p:txBody>
      </p:sp>
      <p:pic>
        <p:nvPicPr>
          <p:cNvPr id="4" name="Picture 3" descr="reducedBeamSe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971800"/>
            <a:ext cx="3352800" cy="329312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Riser Closure Plate</a:t>
            </a:r>
            <a:endParaRPr lang="en-US" dirty="0"/>
          </a:p>
        </p:txBody>
      </p:sp>
      <p:pic>
        <p:nvPicPr>
          <p:cNvPr id="6" name="Picture 5" descr="RiserClosurePl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285999"/>
            <a:ext cx="5867400" cy="425142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EZ Beam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holes for the E-Z Beam Release erection tool.</a:t>
            </a:r>
            <a:endParaRPr lang="en-US" dirty="0"/>
          </a:p>
        </p:txBody>
      </p:sp>
      <p:pic>
        <p:nvPicPr>
          <p:cNvPr id="4" name="Picture 3" descr="ezBeamRelease.png"/>
          <p:cNvPicPr>
            <a:picLocks noChangeAspect="1"/>
          </p:cNvPicPr>
          <p:nvPr/>
        </p:nvPicPr>
        <p:blipFill>
          <a:blip r:embed="rId2" cstate="print"/>
          <a:srcRect t="5515"/>
          <a:stretch>
            <a:fillRect/>
          </a:stretch>
        </p:blipFill>
        <p:spPr>
          <a:xfrm>
            <a:off x="7010400" y="2438400"/>
            <a:ext cx="1400275" cy="1305403"/>
          </a:xfrm>
          <a:prstGeom prst="rect">
            <a:avLst/>
          </a:prstGeom>
        </p:spPr>
      </p:pic>
      <p:pic>
        <p:nvPicPr>
          <p:cNvPr id="5" name="Picture 4" descr="ezBeamReleaseHol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3124200"/>
            <a:ext cx="3357893" cy="3114666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selected member, it adds a dimension between its exact points.</a:t>
            </a:r>
          </a:p>
          <a:p>
            <a:endParaRPr lang="en-US" dirty="0"/>
          </a:p>
        </p:txBody>
      </p:sp>
      <p:pic>
        <p:nvPicPr>
          <p:cNvPr id="4" name="Picture 3" descr="DimMemb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3702" y="2590800"/>
            <a:ext cx="1206499" cy="1143000"/>
          </a:xfrm>
          <a:prstGeom prst="rect">
            <a:avLst/>
          </a:prstGeom>
        </p:spPr>
      </p:pic>
      <p:pic>
        <p:nvPicPr>
          <p:cNvPr id="5" name="Picture 4" descr="DimMembersDim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743200"/>
            <a:ext cx="5644602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2 and 3 point brace geometry on vertical braces</a:t>
            </a:r>
            <a:endParaRPr lang="en-US" dirty="0"/>
          </a:p>
        </p:txBody>
      </p:sp>
      <p:pic>
        <p:nvPicPr>
          <p:cNvPr id="4" name="Picture 3" descr="2ptSlop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895600"/>
            <a:ext cx="3353065" cy="3505200"/>
          </a:xfrm>
          <a:prstGeom prst="rect">
            <a:avLst/>
          </a:prstGeom>
        </p:spPr>
      </p:pic>
      <p:pic>
        <p:nvPicPr>
          <p:cNvPr id="5" name="Picture 4" descr="3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2438400"/>
            <a:ext cx="3085948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brace geometry on horizontal bracing as well.</a:t>
            </a:r>
            <a:endParaRPr lang="en-US" dirty="0"/>
          </a:p>
        </p:txBody>
      </p:sp>
      <p:pic>
        <p:nvPicPr>
          <p:cNvPr id="6" name="Picture 5" descr="skewedHbra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2438400"/>
            <a:ext cx="5029200" cy="1764803"/>
          </a:xfrm>
          <a:prstGeom prst="rect">
            <a:avLst/>
          </a:prstGeom>
        </p:spPr>
      </p:pic>
      <p:pic>
        <p:nvPicPr>
          <p:cNvPr id="7" name="Picture 6" descr="3ptHbra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419600"/>
            <a:ext cx="4800600" cy="2019837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Seismic:</a:t>
            </a:r>
          </a:p>
          <a:p>
            <a:pPr lvl="1"/>
            <a:r>
              <a:rPr lang="en-US" dirty="0" smtClean="0"/>
              <a:t>Removed the option to turn off horizontal and vertical brace gross capacity checks in Design Criteria</a:t>
            </a:r>
          </a:p>
          <a:p>
            <a:pPr lvl="2"/>
            <a:r>
              <a:rPr lang="en-US" dirty="0" smtClean="0"/>
              <a:t>These options were left over from the AISC 1</a:t>
            </a:r>
            <a:r>
              <a:rPr lang="en-US" baseline="30000" dirty="0" smtClean="0"/>
              <a:t>st</a:t>
            </a:r>
            <a:r>
              <a:rPr lang="en-US" dirty="0" smtClean="0"/>
              <a:t> edition of the Seismic Manual.</a:t>
            </a:r>
          </a:p>
          <a:p>
            <a:pPr lvl="1"/>
            <a:r>
              <a:rPr lang="en-US" dirty="0" smtClean="0"/>
              <a:t>Options for SCBF or OCBF for vertical brace gusset design</a:t>
            </a:r>
          </a:p>
          <a:p>
            <a:pPr lvl="2"/>
            <a:r>
              <a:rPr lang="en-US" dirty="0" smtClean="0"/>
              <a:t>Special Concentrically Braced Frame</a:t>
            </a:r>
          </a:p>
          <a:p>
            <a:pPr lvl="2"/>
            <a:r>
              <a:rPr lang="en-US" dirty="0" smtClean="0"/>
              <a:t>Ordinary Concentrically Brace Frame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C92127"/>
                </a:solidFill>
              </a:rPr>
              <a:t>Now there is an option to only distribute a % of the UFM (uniform force method) vertical load from the beam to the gusset connection for vertical braces connecting to a beam/column interface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Fully Welded Moment</a:t>
            </a:r>
          </a:p>
          <a:p>
            <a:pPr lvl="1"/>
            <a:r>
              <a:rPr lang="en-US" dirty="0" smtClean="0"/>
              <a:t>This will automatically set the moment to Welded</a:t>
            </a:r>
          </a:p>
          <a:p>
            <a:pPr lvl="1"/>
            <a:r>
              <a:rPr lang="en-US" dirty="0" smtClean="0"/>
              <a:t>This will provide proper end preps and welds</a:t>
            </a:r>
          </a:p>
          <a:p>
            <a:pPr lvl="1"/>
            <a:endParaRPr lang="en-US" dirty="0"/>
          </a:p>
        </p:txBody>
      </p:sp>
      <p:pic>
        <p:nvPicPr>
          <p:cNvPr id="4" name="Picture 3" descr="WeldedMom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3814" y="3352800"/>
            <a:ext cx="4605906" cy="32024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SDS/2 v2017 Modeling Enhancements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Dimension Clearance</a:t>
            </a:r>
          </a:p>
          <a:p>
            <a:r>
              <a:rPr lang="en-US" dirty="0" smtClean="0"/>
              <a:t>Hide Selected/Unselected</a:t>
            </a:r>
          </a:p>
          <a:p>
            <a:r>
              <a:rPr lang="en-US" dirty="0" smtClean="0"/>
              <a:t>Copy to Clipboard</a:t>
            </a:r>
          </a:p>
          <a:p>
            <a:r>
              <a:rPr lang="en-US" dirty="0" smtClean="0"/>
              <a:t>Void space cylinder/layout</a:t>
            </a:r>
          </a:p>
          <a:p>
            <a:r>
              <a:rPr lang="en-US" dirty="0" smtClean="0"/>
              <a:t>Extruded Profile Member</a:t>
            </a:r>
          </a:p>
          <a:p>
            <a:r>
              <a:rPr lang="en-US" dirty="0" err="1" smtClean="0"/>
              <a:t>BentPL</a:t>
            </a:r>
            <a:r>
              <a:rPr lang="en-US" dirty="0" smtClean="0"/>
              <a:t> Member</a:t>
            </a:r>
          </a:p>
          <a:p>
            <a:r>
              <a:rPr lang="en-US" dirty="0" smtClean="0"/>
              <a:t>Components</a:t>
            </a:r>
          </a:p>
          <a:p>
            <a:r>
              <a:rPr lang="en-US" dirty="0" smtClean="0"/>
              <a:t>Connections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Inner Flange Plates</a:t>
            </a:r>
          </a:p>
          <a:p>
            <a:pPr lvl="1"/>
            <a:r>
              <a:rPr lang="en-US" dirty="0" smtClean="0"/>
              <a:t>On a splice bolted moment connection you can now include inner flange plates.</a:t>
            </a:r>
          </a:p>
        </p:txBody>
      </p:sp>
      <p:pic>
        <p:nvPicPr>
          <p:cNvPr id="5" name="Picture 4" descr="FLANGEpLAT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200400"/>
            <a:ext cx="3786652" cy="3277431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Display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Enhanced to give the user more options</a:t>
            </a:r>
            <a:endParaRPr lang="en-US" dirty="0"/>
          </a:p>
        </p:txBody>
      </p:sp>
      <p:pic>
        <p:nvPicPr>
          <p:cNvPr id="4" name="Picture 3" descr="DisplayOp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438400"/>
            <a:ext cx="4773157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Transparency slide bar has been added to adjust the level of transparency.</a:t>
            </a:r>
          </a:p>
          <a:p>
            <a:r>
              <a:rPr lang="en-US" dirty="0" smtClean="0"/>
              <a:t>Material type has been added.</a:t>
            </a:r>
          </a:p>
          <a:p>
            <a:r>
              <a:rPr lang="en-US" dirty="0" smtClean="0"/>
              <a:t>Member setback options, load types, and many others added. </a:t>
            </a:r>
          </a:p>
          <a:p>
            <a:r>
              <a:rPr lang="en-US" dirty="0" smtClean="0"/>
              <a:t>New conditions added</a:t>
            </a:r>
          </a:p>
          <a:p>
            <a:pPr lvl="1"/>
            <a:r>
              <a:rPr lang="en-US" dirty="0" smtClean="0"/>
              <a:t>Group member status</a:t>
            </a:r>
          </a:p>
          <a:p>
            <a:pPr lvl="1"/>
            <a:r>
              <a:rPr lang="en-US" dirty="0" smtClean="0"/>
              <a:t>Hole status</a:t>
            </a:r>
          </a:p>
          <a:p>
            <a:pPr lvl="1"/>
            <a:r>
              <a:rPr lang="en-US" dirty="0" smtClean="0"/>
              <a:t>Weld status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using Status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Selection Filter – By Status Display</a:t>
            </a:r>
          </a:p>
          <a:p>
            <a:r>
              <a:rPr lang="en-US" dirty="0" smtClean="0"/>
              <a:t>Selection can be refined by properties found in Status Display</a:t>
            </a:r>
          </a:p>
          <a:p>
            <a:r>
              <a:rPr lang="en-US" dirty="0" smtClean="0"/>
              <a:t>Items that can be selected:</a:t>
            </a:r>
          </a:p>
          <a:p>
            <a:pPr lvl="1"/>
            <a:r>
              <a:rPr lang="en-US" dirty="0" smtClean="0"/>
              <a:t>Members</a:t>
            </a:r>
          </a:p>
          <a:p>
            <a:pPr lvl="1"/>
            <a:r>
              <a:rPr lang="en-US" dirty="0" smtClean="0"/>
              <a:t>Connection Components</a:t>
            </a:r>
          </a:p>
          <a:p>
            <a:pPr lvl="1"/>
            <a:r>
              <a:rPr lang="en-US" dirty="0" smtClean="0"/>
              <a:t>Member Ends</a:t>
            </a:r>
          </a:p>
          <a:p>
            <a:pPr lvl="1"/>
            <a:r>
              <a:rPr lang="en-US" dirty="0" smtClean="0"/>
              <a:t>Holes</a:t>
            </a:r>
          </a:p>
          <a:p>
            <a:pPr lvl="1"/>
            <a:r>
              <a:rPr lang="en-US" dirty="0" smtClean="0"/>
              <a:t>Bolts</a:t>
            </a:r>
          </a:p>
          <a:p>
            <a:pPr lvl="1"/>
            <a:r>
              <a:rPr lang="en-US" dirty="0" smtClean="0"/>
              <a:t>Welds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Selection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now load a status display inside of a selection list.</a:t>
            </a:r>
          </a:p>
          <a:p>
            <a:r>
              <a:rPr lang="en-US" dirty="0" smtClean="0"/>
              <a:t>You can mask, or change the colors of the piece marks.</a:t>
            </a:r>
            <a:endParaRPr lang="en-US" dirty="0"/>
          </a:p>
        </p:txBody>
      </p:sp>
      <p:pic>
        <p:nvPicPr>
          <p:cNvPr id="4" name="Picture 3" descr="StatusDispSele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199" y="3276600"/>
            <a:ext cx="4565651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Status Display that will auto select in view by status.</a:t>
            </a:r>
          </a:p>
          <a:p>
            <a:r>
              <a:rPr lang="en-US" dirty="0" smtClean="0"/>
              <a:t>Items that can be selected:</a:t>
            </a:r>
          </a:p>
          <a:p>
            <a:pPr lvl="1"/>
            <a:r>
              <a:rPr lang="en-US" dirty="0" smtClean="0"/>
              <a:t>Members</a:t>
            </a:r>
          </a:p>
          <a:p>
            <a:pPr lvl="1"/>
            <a:r>
              <a:rPr lang="en-US" dirty="0" smtClean="0"/>
              <a:t>Connection Components</a:t>
            </a:r>
          </a:p>
          <a:p>
            <a:pPr lvl="1"/>
            <a:r>
              <a:rPr lang="en-US" dirty="0" smtClean="0"/>
              <a:t>Member Ends</a:t>
            </a:r>
          </a:p>
          <a:p>
            <a:pPr lvl="1"/>
            <a:r>
              <a:rPr lang="en-US" dirty="0" smtClean="0"/>
              <a:t>Holes</a:t>
            </a:r>
          </a:p>
          <a:p>
            <a:pPr lvl="1"/>
            <a:r>
              <a:rPr lang="en-US" dirty="0" smtClean="0"/>
              <a:t>Bolts</a:t>
            </a:r>
          </a:p>
          <a:p>
            <a:pPr lvl="1"/>
            <a:r>
              <a:rPr lang="en-US" dirty="0" smtClean="0"/>
              <a:t>Welds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Add dimensions in the model regardless of the view you are in.</a:t>
            </a:r>
          </a:p>
          <a:p>
            <a:r>
              <a:rPr lang="en-US" sz="2800" dirty="0" smtClean="0"/>
              <a:t>Dimensions will remain until you delete them, or erase all.</a:t>
            </a:r>
          </a:p>
          <a:p>
            <a:r>
              <a:rPr lang="en-US" sz="2800" dirty="0" smtClean="0"/>
              <a:t>Dimensions Can be saved for a later time as well.</a:t>
            </a:r>
          </a:p>
          <a:p>
            <a:endParaRPr lang="en-US" dirty="0" smtClean="0"/>
          </a:p>
        </p:txBody>
      </p:sp>
      <p:pic>
        <p:nvPicPr>
          <p:cNvPr id="4" name="Picture 3" descr="ModelDim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4191000"/>
            <a:ext cx="5105400" cy="22977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017UsersGroup_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2017UsersGroup_PowerPointTemplate</Template>
  <TotalTime>2037</TotalTime>
  <Words>669</Words>
  <Application>Microsoft Office PowerPoint</Application>
  <PresentationFormat>On-screen Show (4:3)</PresentationFormat>
  <Paragraphs>120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2017UsersGroup_PowerPointTemplate</vt:lpstr>
      <vt:lpstr>SDS/2 2017 Modeling Enhancements</vt:lpstr>
      <vt:lpstr>SDS/2 v2017 Modeling Enhancements</vt:lpstr>
      <vt:lpstr>SDS/2 v2017 Modeling Enhancements</vt:lpstr>
      <vt:lpstr>Display Options</vt:lpstr>
      <vt:lpstr>Status Display</vt:lpstr>
      <vt:lpstr>Selection using Status Display</vt:lpstr>
      <vt:lpstr>Selection Lists</vt:lpstr>
      <vt:lpstr>Status Select</vt:lpstr>
      <vt:lpstr>Model Dimensions</vt:lpstr>
      <vt:lpstr>Dimension Clearance</vt:lpstr>
      <vt:lpstr>Hide Selected/Unselected</vt:lpstr>
      <vt:lpstr>Copy to Clipboard</vt:lpstr>
      <vt:lpstr>Void Space Cylinder/Layout</vt:lpstr>
      <vt:lpstr>Extruded Profile Member</vt:lpstr>
      <vt:lpstr>Components</vt:lpstr>
      <vt:lpstr>Components</vt:lpstr>
      <vt:lpstr>Components</vt:lpstr>
      <vt:lpstr>Components</vt:lpstr>
      <vt:lpstr>Components</vt:lpstr>
      <vt:lpstr>Components</vt:lpstr>
      <vt:lpstr>Components</vt:lpstr>
      <vt:lpstr>Components</vt:lpstr>
      <vt:lpstr>EZ Beam Release</vt:lpstr>
      <vt:lpstr>Dimension Members</vt:lpstr>
      <vt:lpstr>Connections</vt:lpstr>
      <vt:lpstr>Connections</vt:lpstr>
      <vt:lpstr>Connections</vt:lpstr>
      <vt:lpstr>Connections</vt:lpstr>
      <vt:lpstr>Connections</vt:lpstr>
      <vt:lpstr>Connections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SDS/2 2017 Modeling Enhancements</dc:title>
  <dc:creator>tdunkle</dc:creator>
  <cp:lastModifiedBy>ryan</cp:lastModifiedBy>
  <cp:revision>61</cp:revision>
  <dcterms:created xsi:type="dcterms:W3CDTF">2017-09-18T18:46:25Z</dcterms:created>
  <dcterms:modified xsi:type="dcterms:W3CDTF">2017-10-04T16:13:27Z</dcterms:modified>
</cp:coreProperties>
</file>