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1" r:id="rId9"/>
    <p:sldId id="268" r:id="rId10"/>
    <p:sldId id="269" r:id="rId11"/>
    <p:sldId id="266" r:id="rId12"/>
    <p:sldId id="264" r:id="rId13"/>
    <p:sldId id="265" r:id="rId14"/>
    <p:sldId id="267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044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087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130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8173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0218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2262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4305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6348" algn="l" defTabSz="10240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9gcdWyY93UHCG5xKvNWTg" hashData="kwJRK6B4+OjPlJadtdVb2Bq55u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8"/>
    <a:srgbClr val="C92127"/>
    <a:srgbClr val="5B5B5C"/>
    <a:srgbClr val="138DA0"/>
    <a:srgbClr val="94363A"/>
    <a:srgbClr val="9B9B9B"/>
    <a:srgbClr val="E8E4D8"/>
    <a:srgbClr val="AFA179"/>
    <a:srgbClr val="5B5750"/>
    <a:srgbClr val="CCC3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713" autoAdjust="0"/>
  </p:normalViewPr>
  <p:slideViewPr>
    <p:cSldViewPr>
      <p:cViewPr varScale="1">
        <p:scale>
          <a:sx n="91" d="100"/>
          <a:sy n="91" d="100"/>
        </p:scale>
        <p:origin x="-9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7002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8C8C8"/>
                </a:solidFill>
              </a:defRPr>
            </a:lvl1pPr>
            <a:lvl2pPr marL="51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20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0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481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602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722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843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963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44" indent="0">
              <a:buNone/>
              <a:defRPr sz="2200" b="1"/>
            </a:lvl2pPr>
            <a:lvl3pPr marL="1024087" indent="0">
              <a:buNone/>
              <a:defRPr sz="2000" b="1"/>
            </a:lvl3pPr>
            <a:lvl4pPr marL="1536130" indent="0">
              <a:buNone/>
              <a:defRPr sz="1800" b="1"/>
            </a:lvl4pPr>
            <a:lvl5pPr marL="2048173" indent="0">
              <a:buNone/>
              <a:defRPr sz="1800" b="1"/>
            </a:lvl5pPr>
            <a:lvl6pPr marL="2560218" indent="0">
              <a:buNone/>
              <a:defRPr sz="1800" b="1"/>
            </a:lvl6pPr>
            <a:lvl7pPr marL="3072262" indent="0">
              <a:buNone/>
              <a:defRPr sz="1800" b="1"/>
            </a:lvl7pPr>
            <a:lvl8pPr marL="3584305" indent="0">
              <a:buNone/>
              <a:defRPr sz="1800" b="1"/>
            </a:lvl8pPr>
            <a:lvl9pPr marL="409634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6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44" indent="0">
              <a:buNone/>
              <a:defRPr sz="2200" b="1"/>
            </a:lvl2pPr>
            <a:lvl3pPr marL="1024087" indent="0">
              <a:buNone/>
              <a:defRPr sz="2000" b="1"/>
            </a:lvl3pPr>
            <a:lvl4pPr marL="1536130" indent="0">
              <a:buNone/>
              <a:defRPr sz="1800" b="1"/>
            </a:lvl4pPr>
            <a:lvl5pPr marL="2048173" indent="0">
              <a:buNone/>
              <a:defRPr sz="1800" b="1"/>
            </a:lvl5pPr>
            <a:lvl6pPr marL="2560218" indent="0">
              <a:buNone/>
              <a:defRPr sz="1800" b="1"/>
            </a:lvl6pPr>
            <a:lvl7pPr marL="3072262" indent="0">
              <a:buNone/>
              <a:defRPr sz="1800" b="1"/>
            </a:lvl7pPr>
            <a:lvl8pPr marL="3584305" indent="0">
              <a:buNone/>
              <a:defRPr sz="1800" b="1"/>
            </a:lvl8pPr>
            <a:lvl9pPr marL="409634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n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600201"/>
            <a:ext cx="3008313" cy="1162051"/>
          </a:xfrm>
        </p:spPr>
        <p:txBody>
          <a:bodyPr anchor="b"/>
          <a:lstStyle>
            <a:lvl1pPr algn="l">
              <a:defRPr sz="2200" b="1">
                <a:solidFill>
                  <a:srgbClr val="C921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600202"/>
            <a:ext cx="5111750" cy="45259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819402"/>
            <a:ext cx="3008313" cy="3306763"/>
          </a:xfrm>
        </p:spPr>
        <p:txBody>
          <a:bodyPr/>
          <a:lstStyle>
            <a:lvl1pPr marL="0" indent="0">
              <a:buNone/>
              <a:defRPr sz="1500"/>
            </a:lvl1pPr>
            <a:lvl2pPr marL="512044" indent="0">
              <a:buNone/>
              <a:defRPr sz="1300"/>
            </a:lvl2pPr>
            <a:lvl3pPr marL="1024087" indent="0">
              <a:buNone/>
              <a:defRPr sz="1100"/>
            </a:lvl3pPr>
            <a:lvl4pPr marL="1536130" indent="0">
              <a:buNone/>
              <a:defRPr sz="1000"/>
            </a:lvl4pPr>
            <a:lvl5pPr marL="2048173" indent="0">
              <a:buNone/>
              <a:defRPr sz="1000"/>
            </a:lvl5pPr>
            <a:lvl6pPr marL="2560218" indent="0">
              <a:buNone/>
              <a:defRPr sz="1000"/>
            </a:lvl6pPr>
            <a:lvl7pPr marL="3072262" indent="0">
              <a:buNone/>
              <a:defRPr sz="1000"/>
            </a:lvl7pPr>
            <a:lvl8pPr marL="3584305" indent="0">
              <a:buNone/>
              <a:defRPr sz="1000"/>
            </a:lvl8pPr>
            <a:lvl9pPr marL="409634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1"/>
            <a:ext cx="5486400" cy="5667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600201"/>
            <a:ext cx="5486400" cy="3660775"/>
          </a:xfrm>
        </p:spPr>
        <p:txBody>
          <a:bodyPr/>
          <a:lstStyle>
            <a:lvl1pPr marL="0" indent="0">
              <a:buNone/>
              <a:defRPr sz="3600"/>
            </a:lvl1pPr>
            <a:lvl2pPr marL="512044" indent="0">
              <a:buNone/>
              <a:defRPr sz="3200"/>
            </a:lvl2pPr>
            <a:lvl3pPr marL="1024087" indent="0">
              <a:buNone/>
              <a:defRPr sz="2700"/>
            </a:lvl3pPr>
            <a:lvl4pPr marL="1536130" indent="0">
              <a:buNone/>
              <a:defRPr sz="2200"/>
            </a:lvl4pPr>
            <a:lvl5pPr marL="2048173" indent="0">
              <a:buNone/>
              <a:defRPr sz="2200"/>
            </a:lvl5pPr>
            <a:lvl6pPr marL="2560218" indent="0">
              <a:buNone/>
              <a:defRPr sz="2200"/>
            </a:lvl6pPr>
            <a:lvl7pPr marL="3072262" indent="0">
              <a:buNone/>
              <a:defRPr sz="2200"/>
            </a:lvl7pPr>
            <a:lvl8pPr marL="3584305" indent="0">
              <a:buNone/>
              <a:defRPr sz="2200"/>
            </a:lvl8pPr>
            <a:lvl9pPr marL="409634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900738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512044" indent="0">
              <a:buNone/>
              <a:defRPr sz="1300"/>
            </a:lvl2pPr>
            <a:lvl3pPr marL="1024087" indent="0">
              <a:buNone/>
              <a:defRPr sz="1100"/>
            </a:lvl3pPr>
            <a:lvl4pPr marL="1536130" indent="0">
              <a:buNone/>
              <a:defRPr sz="1000"/>
            </a:lvl4pPr>
            <a:lvl5pPr marL="2048173" indent="0">
              <a:buNone/>
              <a:defRPr sz="1000"/>
            </a:lvl5pPr>
            <a:lvl6pPr marL="2560218" indent="0">
              <a:buNone/>
              <a:defRPr sz="1000"/>
            </a:lvl6pPr>
            <a:lvl7pPr marL="3072262" indent="0">
              <a:buNone/>
              <a:defRPr sz="1000"/>
            </a:lvl7pPr>
            <a:lvl8pPr marL="3584305" indent="0">
              <a:buNone/>
              <a:defRPr sz="1000"/>
            </a:lvl8pPr>
            <a:lvl9pPr marL="409634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391400" cy="1143000"/>
          </a:xfrm>
          <a:prstGeom prst="rect">
            <a:avLst/>
          </a:prstGeom>
        </p:spPr>
        <p:txBody>
          <a:bodyPr vert="horz" lIns="102409" tIns="51205" rIns="102409" bIns="512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2"/>
            <a:ext cx="8458200" cy="4525963"/>
          </a:xfrm>
          <a:prstGeom prst="rect">
            <a:avLst/>
          </a:prstGeom>
        </p:spPr>
        <p:txBody>
          <a:bodyPr vert="horz" lIns="102409" tIns="51205" rIns="102409" bIns="512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1024087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84033" indent="-384033" algn="l" defTabSz="10240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rgbClr val="C92127"/>
          </a:solidFill>
          <a:latin typeface="+mn-lt"/>
          <a:ea typeface="+mn-ea"/>
          <a:cs typeface="+mn-cs"/>
        </a:defRPr>
      </a:lvl1pPr>
      <a:lvl2pPr marL="832071" indent="-320027" algn="l" defTabSz="10240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rgbClr val="5B5B5C"/>
          </a:solidFill>
          <a:latin typeface="+mn-lt"/>
          <a:ea typeface="+mn-ea"/>
          <a:cs typeface="+mn-cs"/>
        </a:defRPr>
      </a:lvl2pPr>
      <a:lvl3pPr marL="1280109" indent="-256022" algn="l" defTabSz="10240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38DA0"/>
          </a:solidFill>
          <a:latin typeface="+mn-lt"/>
          <a:ea typeface="+mn-ea"/>
          <a:cs typeface="+mn-cs"/>
        </a:defRPr>
      </a:lvl3pPr>
      <a:lvl4pPr marL="1792153" indent="-256022" algn="l" defTabSz="102408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5B5B5C"/>
          </a:solidFill>
          <a:latin typeface="+mn-lt"/>
          <a:ea typeface="+mn-ea"/>
          <a:cs typeface="+mn-cs"/>
        </a:defRPr>
      </a:lvl4pPr>
      <a:lvl5pPr marL="2304196" indent="-256022" algn="l" defTabSz="102408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rgbClr val="C92127"/>
          </a:solidFill>
          <a:latin typeface="+mn-lt"/>
          <a:ea typeface="+mn-ea"/>
          <a:cs typeface="+mn-cs"/>
        </a:defRPr>
      </a:lvl5pPr>
      <a:lvl6pPr marL="2816239" indent="-256022" algn="l" defTabSz="10240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282" indent="-256022" algn="l" defTabSz="10240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27" indent="-256022" algn="l" defTabSz="10240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370" indent="-256022" algn="l" defTabSz="102408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44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87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30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173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218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262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305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348" algn="l" defTabSz="10240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Selection 101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Leacock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Ends/Components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e.pinned</a:t>
            </a:r>
            <a:r>
              <a:rPr lang="en-US" dirty="0" smtClean="0"/>
              <a:t> == True/False</a:t>
            </a:r>
          </a:p>
          <a:p>
            <a:pPr lvl="2"/>
            <a:r>
              <a:rPr lang="en-US" sz="2300" dirty="0" smtClean="0"/>
              <a:t> will be based If the end it pinned or not.  Disabled is considered to be pinned.   </a:t>
            </a:r>
          </a:p>
          <a:p>
            <a:r>
              <a:rPr lang="en-US" dirty="0" err="1" smtClean="0"/>
              <a:t>c.description</a:t>
            </a:r>
            <a:r>
              <a:rPr lang="en-US" dirty="0" smtClean="0"/>
              <a:t> == “Name”</a:t>
            </a:r>
          </a:p>
          <a:p>
            <a:pPr lvl="2"/>
            <a:r>
              <a:rPr lang="en-US" dirty="0" smtClean="0"/>
              <a:t>Name will be from the component add list</a:t>
            </a:r>
          </a:p>
          <a:p>
            <a:pPr lvl="2"/>
            <a:r>
              <a:rPr lang="en-US" dirty="0" smtClean="0"/>
              <a:t>Ex. “Beam Stiffeners – Beam” or “Outrigger”</a:t>
            </a:r>
          </a:p>
          <a:p>
            <a:r>
              <a:rPr lang="en-US" dirty="0" err="1" smtClean="0"/>
              <a:t>c.graphical</a:t>
            </a:r>
            <a:r>
              <a:rPr lang="en-US" dirty="0" smtClean="0"/>
              <a:t> == True/False</a:t>
            </a:r>
          </a:p>
          <a:p>
            <a:pPr lvl="2"/>
            <a:r>
              <a:rPr lang="en-US" dirty="0" smtClean="0"/>
              <a:t>Includes Connection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Advanced Selection codes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select holes, welds, bolts, ends, and components based on its member’s information.  </a:t>
            </a:r>
          </a:p>
          <a:p>
            <a:r>
              <a:rPr lang="en-US" sz="2800" dirty="0" smtClean="0"/>
              <a:t>Can selection holes based on member or material information.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Pre-loaded Advanced selections</a:t>
            </a:r>
          </a:p>
          <a:p>
            <a:pPr lvl="1"/>
            <a:r>
              <a:rPr lang="en-US" dirty="0" smtClean="0"/>
              <a:t>BoltDiameter.sel</a:t>
            </a:r>
          </a:p>
          <a:p>
            <a:pPr lvl="1"/>
            <a:r>
              <a:rPr lang="en-US" dirty="0" smtClean="0"/>
              <a:t>CamberSearch.sel</a:t>
            </a:r>
          </a:p>
          <a:p>
            <a:pPr lvl="1"/>
            <a:r>
              <a:rPr lang="en-US" dirty="0" smtClean="0"/>
              <a:t>Misc folder</a:t>
            </a:r>
          </a:p>
          <a:p>
            <a:pPr lvl="2"/>
            <a:r>
              <a:rPr lang="en-US" dirty="0" smtClean="0"/>
              <a:t>DefaultDialog.sel</a:t>
            </a:r>
          </a:p>
          <a:p>
            <a:pPr lvl="2"/>
            <a:r>
              <a:rPr lang="en-US" dirty="0" smtClean="0"/>
              <a:t>ConnectionTypeByMemberType.sel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filter by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Lets you set an advanced selection to use as a selection filter to allow you pick an area of the model vs. having it select all in current view. </a:t>
            </a:r>
          </a:p>
          <a:p>
            <a:pPr lvl="1"/>
            <a:r>
              <a:rPr lang="en-US" sz="2800" dirty="0" smtClean="0"/>
              <a:t>Will only be able to select what is visible in the view.  </a:t>
            </a:r>
          </a:p>
          <a:p>
            <a:pPr lvl="1"/>
            <a:r>
              <a:rPr lang="en-US" sz="2800" dirty="0" smtClean="0"/>
              <a:t>Level of Detail will also affect what can be selected</a:t>
            </a:r>
          </a:p>
          <a:p>
            <a:pPr lvl="1"/>
            <a:r>
              <a:rPr lang="en-US" sz="2800" dirty="0" smtClean="0"/>
              <a:t>Set Selection Filter Expression command can be added to </a:t>
            </a:r>
            <a:r>
              <a:rPr lang="en-US" sz="2800" dirty="0" err="1" smtClean="0"/>
              <a:t>config’s</a:t>
            </a:r>
            <a:r>
              <a:rPr lang="en-US" sz="2800" dirty="0" smtClean="0"/>
              <a:t> to update the by expression in the same modeling instance.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Similar to Advanced selection but uses status display window and user interface vs. written code</a:t>
            </a:r>
          </a:p>
          <a:p>
            <a:pPr lvl="1"/>
            <a:r>
              <a:rPr lang="en-US" sz="2400" dirty="0" smtClean="0"/>
              <a:t>Found in </a:t>
            </a:r>
            <a:r>
              <a:rPr lang="en-US" sz="2400" b="1" i="1" dirty="0" smtClean="0"/>
              <a:t>Model</a:t>
            </a:r>
            <a:r>
              <a:rPr lang="en-US" sz="2400" dirty="0" smtClean="0"/>
              <a:t> command group</a:t>
            </a:r>
          </a:p>
          <a:p>
            <a:r>
              <a:rPr lang="en-US" sz="2800" dirty="0" smtClean="0"/>
              <a:t>Only applies to what is visible to the view</a:t>
            </a:r>
          </a:p>
          <a:p>
            <a:pPr lvl="1"/>
            <a:r>
              <a:rPr lang="en-US" sz="2400" dirty="0" smtClean="0"/>
              <a:t>level of detail </a:t>
            </a:r>
            <a:r>
              <a:rPr lang="en-US" sz="2400" b="1" i="1" dirty="0" smtClean="0"/>
              <a:t>DOES</a:t>
            </a:r>
            <a:r>
              <a:rPr lang="en-US" sz="2400" dirty="0" smtClean="0"/>
              <a:t> apply to what can be selected within the view. </a:t>
            </a:r>
          </a:p>
          <a:p>
            <a:r>
              <a:rPr lang="en-US" sz="2800" dirty="0" smtClean="0"/>
              <a:t>Can select members, materials, holes, bolts, welds, connection components, and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have status display information available for use.  </a:t>
            </a:r>
          </a:p>
          <a:p>
            <a:r>
              <a:rPr lang="en-US" dirty="0" smtClean="0"/>
              <a:t>Works just like status display to add more conditions. </a:t>
            </a:r>
          </a:p>
          <a:p>
            <a:pPr lvl="1"/>
            <a:r>
              <a:rPr lang="en-US" dirty="0" smtClean="0"/>
              <a:t> Any, All, None</a:t>
            </a:r>
          </a:p>
          <a:p>
            <a:r>
              <a:rPr lang="en-US" dirty="0" smtClean="0"/>
              <a:t>Can add addition priorities to select more </a:t>
            </a:r>
          </a:p>
          <a:p>
            <a:pPr lvl="1"/>
            <a:r>
              <a:rPr lang="en-US" dirty="0" smtClean="0"/>
              <a:t>Acts like OR in Adv. selection code.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Select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differentiation between status select files and other status display files</a:t>
            </a:r>
          </a:p>
          <a:p>
            <a:pPr lvl="1"/>
            <a:r>
              <a:rPr lang="en-US" dirty="0" smtClean="0"/>
              <a:t>Up to you to keep them separated </a:t>
            </a:r>
          </a:p>
          <a:p>
            <a:r>
              <a:rPr lang="en-US" dirty="0" smtClean="0"/>
              <a:t>You can load them into either area.</a:t>
            </a:r>
          </a:p>
          <a:p>
            <a:pPr lvl="1"/>
            <a:r>
              <a:rPr lang="en-US" sz="2800" dirty="0" smtClean="0"/>
              <a:t>Status select files will mask what it selected as a status display since there is nothing set for how to display them, it defaults to masked</a:t>
            </a:r>
          </a:p>
          <a:p>
            <a:pPr lvl="1"/>
            <a:r>
              <a:rPr lang="en-US" sz="2800" dirty="0" smtClean="0"/>
              <a:t>The opposite way, it defaults to select </a:t>
            </a:r>
          </a:p>
          <a:p>
            <a:pPr lvl="1">
              <a:buNone/>
            </a:pPr>
            <a:r>
              <a:rPr lang="en-US" sz="2800" dirty="0" smtClean="0"/>
              <a:t>	</a:t>
            </a:r>
            <a:r>
              <a:rPr lang="en-US" sz="2800" b="1" i="1" dirty="0" smtClean="0"/>
              <a:t>members</a:t>
            </a:r>
            <a:r>
              <a:rPr lang="en-US" sz="2800" dirty="0" smtClean="0"/>
              <a:t> since there is nothing set to be</a:t>
            </a:r>
          </a:p>
          <a:p>
            <a:pPr lvl="1">
              <a:buNone/>
            </a:pPr>
            <a:r>
              <a:rPr lang="en-US" sz="2800" dirty="0" smtClean="0"/>
              <a:t>	selected in the status display files.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by Status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by expression, for advanced selection, but based on status select files</a:t>
            </a:r>
          </a:p>
          <a:p>
            <a:pPr lvl="1"/>
            <a:r>
              <a:rPr lang="en-US" dirty="0" smtClean="0"/>
              <a:t>Requires model selection after running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2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Advanced Selection / Status Select</a:t>
            </a:r>
          </a:p>
          <a:p>
            <a:pPr lvl="1"/>
            <a:r>
              <a:rPr lang="en-US" sz="3000" dirty="0" smtClean="0"/>
              <a:t>Use it to create selections in modeling that you can then apply to other models and selection lists like CNC, reports, etc.  </a:t>
            </a:r>
          </a:p>
          <a:p>
            <a:pPr lvl="1"/>
            <a:r>
              <a:rPr lang="en-US" sz="3000" dirty="0" smtClean="0"/>
              <a:t>Makes the selections base on criteria </a:t>
            </a:r>
            <a:r>
              <a:rPr lang="en-US" sz="3000" dirty="0" err="1" smtClean="0"/>
              <a:t>vs</a:t>
            </a:r>
            <a:r>
              <a:rPr lang="en-US" sz="3000" dirty="0" smtClean="0"/>
              <a:t> material marks, like a selection list that was saved.  So can be used on any project. </a:t>
            </a:r>
          </a:p>
          <a:p>
            <a:pPr lvl="1"/>
            <a:r>
              <a:rPr lang="en-US" sz="3000" dirty="0" smtClean="0"/>
              <a:t>Have some specific selections that you need to make saved as an </a:t>
            </a:r>
            <a:r>
              <a:rPr lang="en-US" sz="3000" smtClean="0"/>
              <a:t>advanced selection, </a:t>
            </a:r>
            <a:r>
              <a:rPr lang="en-US" sz="3000" dirty="0" smtClean="0"/>
              <a:t>or </a:t>
            </a:r>
            <a:r>
              <a:rPr lang="en-US" sz="3000" smtClean="0"/>
              <a:t>status select, </a:t>
            </a:r>
            <a:r>
              <a:rPr lang="en-US" sz="3000" dirty="0" smtClean="0"/>
              <a:t>to be able to make those selection on other jobs.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display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now use status display to mask or color code the selection lists.  </a:t>
            </a:r>
          </a:p>
          <a:p>
            <a:r>
              <a:rPr lang="en-US" dirty="0" smtClean="0"/>
              <a:t>Gives you access to much more information than hide options.</a:t>
            </a:r>
          </a:p>
          <a:p>
            <a:pPr lvl="1"/>
            <a:r>
              <a:rPr lang="en-US" dirty="0" smtClean="0"/>
              <a:t>Custom properties</a:t>
            </a:r>
          </a:p>
          <a:p>
            <a:pPr lvl="1"/>
            <a:r>
              <a:rPr lang="en-US" dirty="0" smtClean="0"/>
              <a:t>Member/Material/bolt/hole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Options provided with SDS/2</a:t>
            </a:r>
          </a:p>
          <a:p>
            <a:r>
              <a:rPr lang="en-US" dirty="0" smtClean="0"/>
              <a:t>Writing or modifying your own (Basics)</a:t>
            </a:r>
          </a:p>
          <a:p>
            <a:r>
              <a:rPr lang="en-US" dirty="0" smtClean="0"/>
              <a:t>Selection filter by expression</a:t>
            </a:r>
          </a:p>
          <a:p>
            <a:r>
              <a:rPr lang="en-US" dirty="0" smtClean="0"/>
              <a:t>Status select </a:t>
            </a:r>
            <a:r>
              <a:rPr lang="en-US" dirty="0" smtClean="0">
                <a:solidFill>
                  <a:srgbClr val="0070C0"/>
                </a:solidFill>
              </a:rPr>
              <a:t>(New to 2017)</a:t>
            </a:r>
          </a:p>
          <a:p>
            <a:r>
              <a:rPr lang="en-US" dirty="0" smtClean="0"/>
              <a:t>Selection Filter by status display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(New to 2017)</a:t>
            </a:r>
          </a:p>
          <a:p>
            <a:r>
              <a:rPr lang="en-US" dirty="0" smtClean="0"/>
              <a:t>Combining these commands with other selection lists and outputs.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Advanced Selection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way to select items based on exact model criteria</a:t>
            </a:r>
          </a:p>
          <a:p>
            <a:r>
              <a:rPr lang="en-US" sz="2800" dirty="0" smtClean="0"/>
              <a:t>Can generate dialogue boxes for more flexibility in one advanced selection.  </a:t>
            </a:r>
          </a:p>
          <a:p>
            <a:r>
              <a:rPr lang="en-US" sz="2800" dirty="0" smtClean="0"/>
              <a:t>Can print basic lists from the selection code</a:t>
            </a:r>
          </a:p>
          <a:p>
            <a:r>
              <a:rPr lang="en-US" sz="2800" dirty="0" smtClean="0"/>
              <a:t>Can be easy to modify and create</a:t>
            </a:r>
          </a:p>
          <a:p>
            <a:r>
              <a:rPr lang="en-US" sz="2800" dirty="0" smtClean="0"/>
              <a:t>Will select all that match criteria that are in the view, regardless if they are visible or not</a:t>
            </a:r>
            <a:r>
              <a:rPr lang="en-US" sz="3200" dirty="0" smtClean="0"/>
              <a:t>.  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How to find advanced selections or create your own. 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files-</a:t>
            </a:r>
          </a:p>
          <a:p>
            <a:pPr lvl="1"/>
            <a:r>
              <a:rPr lang="en-US" dirty="0" smtClean="0"/>
              <a:t>Advanced selection examples</a:t>
            </a:r>
          </a:p>
          <a:p>
            <a:pPr lvl="1"/>
            <a:r>
              <a:rPr lang="en-US" dirty="0" smtClean="0"/>
              <a:t>Advanced selection dictionary</a:t>
            </a:r>
          </a:p>
          <a:p>
            <a:r>
              <a:rPr lang="en-US" dirty="0" err="1" smtClean="0"/>
              <a:t>advanced_selection</a:t>
            </a:r>
            <a:r>
              <a:rPr lang="en-US" dirty="0" smtClean="0"/>
              <a:t>  folder in your Data Directory</a:t>
            </a:r>
          </a:p>
          <a:p>
            <a:pPr lvl="1"/>
            <a:r>
              <a:rPr lang="en-US" dirty="0" smtClean="0"/>
              <a:t>Pre-written selections that you can run or use to modify.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Loading an advanced selection to modify and run</a:t>
            </a:r>
          </a:p>
          <a:p>
            <a:pPr lvl="1"/>
            <a:r>
              <a:rPr lang="en-US" dirty="0" smtClean="0"/>
              <a:t>Edit&gt; Advanced selection</a:t>
            </a:r>
          </a:p>
          <a:p>
            <a:r>
              <a:rPr lang="en-US" dirty="0" smtClean="0"/>
              <a:t>Running a saved advanced selection</a:t>
            </a:r>
          </a:p>
          <a:p>
            <a:pPr lvl="1"/>
            <a:r>
              <a:rPr lang="en-US" dirty="0" smtClean="0"/>
              <a:t>Edit&gt;Advanced selection run</a:t>
            </a:r>
          </a:p>
          <a:p>
            <a:r>
              <a:rPr lang="en-US" dirty="0" smtClean="0"/>
              <a:t>Keyboard or icon shortcuts can be added through configurations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selection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Select</a:t>
            </a:r>
          </a:p>
          <a:p>
            <a:pPr lvl="1"/>
            <a:r>
              <a:rPr lang="en-US" b="1" dirty="0" smtClean="0"/>
              <a:t> </a:t>
            </a:r>
            <a:r>
              <a:rPr lang="en-US" sz="2500" dirty="0" smtClean="0"/>
              <a:t>This is the class of item that will be selected by the Selection Code that is entered. </a:t>
            </a:r>
          </a:p>
          <a:p>
            <a:r>
              <a:rPr lang="en-US" sz="3300" b="1" dirty="0" smtClean="0">
                <a:solidFill>
                  <a:srgbClr val="C00000"/>
                </a:solidFill>
              </a:rPr>
              <a:t>Operation</a:t>
            </a:r>
            <a:endParaRPr lang="en-US" sz="3300" dirty="0" smtClean="0">
              <a:solidFill>
                <a:srgbClr val="C00000"/>
              </a:solidFill>
            </a:endParaRPr>
          </a:p>
          <a:p>
            <a:pPr lvl="1"/>
            <a:r>
              <a:rPr lang="en-US" sz="2900" b="1" dirty="0" smtClean="0"/>
              <a:t>Set</a:t>
            </a:r>
            <a:r>
              <a:rPr lang="en-US" sz="2500" dirty="0" smtClean="0"/>
              <a:t> clears the current selection and replaces it with the selection dictated by the "</a:t>
            </a:r>
            <a:r>
              <a:rPr lang="en-US" sz="2500" i="1" dirty="0" smtClean="0"/>
              <a:t>Selection Code</a:t>
            </a:r>
            <a:r>
              <a:rPr lang="en-US" sz="2500" dirty="0" smtClean="0"/>
              <a:t>"</a:t>
            </a:r>
            <a:endParaRPr lang="en-US" sz="2900" dirty="0" smtClean="0"/>
          </a:p>
          <a:p>
            <a:pPr lvl="1"/>
            <a:r>
              <a:rPr lang="en-US" sz="2900" b="1" dirty="0" smtClean="0"/>
              <a:t>Add</a:t>
            </a:r>
            <a:r>
              <a:rPr lang="en-US" sz="2500" dirty="0" smtClean="0"/>
              <a:t> adds to the current selection.</a:t>
            </a:r>
            <a:endParaRPr lang="en-US" sz="2900" dirty="0" smtClean="0"/>
          </a:p>
          <a:p>
            <a:pPr lvl="1"/>
            <a:r>
              <a:rPr lang="en-US" sz="2900" b="1" dirty="0" smtClean="0"/>
              <a:t>Remove</a:t>
            </a:r>
            <a:r>
              <a:rPr lang="en-US" sz="2500" dirty="0" smtClean="0"/>
              <a:t> subtracts from the current selection.</a:t>
            </a:r>
            <a:endParaRPr lang="en-US" sz="2900" dirty="0" smtClean="0"/>
          </a:p>
          <a:p>
            <a:pPr lvl="1"/>
            <a:r>
              <a:rPr lang="en-US" sz="2900" b="1" dirty="0" smtClean="0"/>
              <a:t>Toggle</a:t>
            </a:r>
            <a:r>
              <a:rPr lang="en-US" sz="2500" dirty="0" smtClean="0"/>
              <a:t> inverts the current selection according to the "</a:t>
            </a:r>
            <a:r>
              <a:rPr lang="en-US" sz="2500" i="1" dirty="0" smtClean="0"/>
              <a:t>Selection Code</a:t>
            </a:r>
            <a:r>
              <a:rPr lang="en-US" sz="2500" dirty="0" smtClean="0"/>
              <a:t>."</a:t>
            </a:r>
            <a:endParaRPr lang="en-US" sz="2900" dirty="0" smtClean="0"/>
          </a:p>
          <a:p>
            <a:pPr lvl="1"/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selection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Prompt</a:t>
            </a:r>
          </a:p>
          <a:p>
            <a:pPr lvl="1"/>
            <a:r>
              <a:rPr lang="en-US" sz="2700" dirty="0" smtClean="0"/>
              <a:t>Give you the ability to create a window prompt when running the advanced selection.</a:t>
            </a:r>
            <a:endParaRPr lang="en-US" sz="2700" dirty="0" smtClean="0">
              <a:solidFill>
                <a:srgbClr val="C00000"/>
              </a:solidFill>
            </a:endParaRPr>
          </a:p>
          <a:p>
            <a:r>
              <a:rPr lang="en-US" sz="3300" b="1" dirty="0" smtClean="0">
                <a:solidFill>
                  <a:srgbClr val="C00000"/>
                </a:solidFill>
              </a:rPr>
              <a:t>Imports and Initialization code (Not required): </a:t>
            </a:r>
            <a:endParaRPr lang="en-US" sz="3300" dirty="0" smtClean="0">
              <a:solidFill>
                <a:srgbClr val="C00000"/>
              </a:solidFill>
            </a:endParaRPr>
          </a:p>
          <a:p>
            <a:pPr lvl="1"/>
            <a:r>
              <a:rPr lang="en-US" sz="2700" dirty="0" smtClean="0"/>
              <a:t>This text-entry area is for importing modules and writing initialization code. </a:t>
            </a:r>
            <a:r>
              <a:rPr lang="en-US" sz="2700" b="1" dirty="0" smtClean="0">
                <a:solidFill>
                  <a:srgbClr val="C00000"/>
                </a:solidFill>
              </a:rPr>
              <a:t>Leave this area blank</a:t>
            </a: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dirty="0" smtClean="0"/>
              <a:t>unless the "</a:t>
            </a:r>
            <a:r>
              <a:rPr lang="en-US" sz="2700" i="1" dirty="0" smtClean="0"/>
              <a:t>Selection Code</a:t>
            </a:r>
            <a:r>
              <a:rPr lang="en-US" sz="2700" dirty="0" smtClean="0"/>
              <a:t>" that you are writing requires the import of a specific module or specific initialization code.</a:t>
            </a:r>
          </a:p>
          <a:p>
            <a:r>
              <a:rPr lang="en-US" sz="3300" b="1" dirty="0" smtClean="0">
                <a:solidFill>
                  <a:srgbClr val="C00000"/>
                </a:solidFill>
              </a:rPr>
              <a:t>Selection Code</a:t>
            </a:r>
          </a:p>
          <a:p>
            <a:pPr lvl="1"/>
            <a:r>
              <a:rPr lang="en-US" dirty="0" smtClean="0"/>
              <a:t>This a text-entry area that defines what is to be selected.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Advanced Selection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Selecting member types</a:t>
            </a:r>
            <a:endParaRPr lang="en-US" sz="2800" dirty="0" smtClean="0"/>
          </a:p>
          <a:p>
            <a:r>
              <a:rPr lang="en-US" sz="3200" dirty="0" smtClean="0"/>
              <a:t>Selecting holes in members</a:t>
            </a:r>
            <a:endParaRPr lang="en-US" sz="2800" dirty="0" smtClean="0"/>
          </a:p>
          <a:p>
            <a:r>
              <a:rPr lang="en-US" sz="3200" dirty="0" smtClean="0"/>
              <a:t>Selecting material on members </a:t>
            </a:r>
            <a:endParaRPr lang="en-US" sz="2800" dirty="0" smtClean="0"/>
          </a:p>
          <a:p>
            <a:pPr lvl="1"/>
            <a:r>
              <a:rPr lang="en-US" sz="2800" dirty="0" smtClean="0"/>
              <a:t>Use the dictionary or examples to help out</a:t>
            </a:r>
          </a:p>
          <a:p>
            <a:pPr lvl="1"/>
            <a:r>
              <a:rPr lang="en-US" sz="2800" dirty="0" smtClean="0"/>
              <a:t>and, or, any, all  to add or restrict what is selected in the selection code </a:t>
            </a:r>
          </a:p>
          <a:p>
            <a:r>
              <a:rPr lang="en-US" sz="2800" dirty="0" smtClean="0"/>
              <a:t>Bolts and welds are similar</a:t>
            </a:r>
          </a:p>
          <a:p>
            <a:pPr lvl="1"/>
            <a:r>
              <a:rPr lang="en-US" sz="2400" dirty="0" smtClean="0"/>
              <a:t>Can look in Advanced Selection Dictionary </a:t>
            </a:r>
          </a:p>
          <a:p>
            <a:pPr lvl="1">
              <a:buNone/>
            </a:pPr>
            <a:r>
              <a:rPr lang="en-US" sz="2400" dirty="0" smtClean="0"/>
              <a:t>	for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Advanced Selection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Ends and Components: </a:t>
            </a:r>
            <a:r>
              <a:rPr lang="en-US" sz="2800" dirty="0" smtClean="0"/>
              <a:t>Basic selections.  </a:t>
            </a:r>
          </a:p>
          <a:p>
            <a:pPr lvl="1"/>
            <a:r>
              <a:rPr lang="en-US" sz="2800" dirty="0" smtClean="0"/>
              <a:t>Currently not in help directly.  </a:t>
            </a:r>
          </a:p>
          <a:p>
            <a:pPr lvl="1"/>
            <a:r>
              <a:rPr lang="en-US" sz="2800" dirty="0" smtClean="0"/>
              <a:t>Component selection tool can be used in conjunction with status display</a:t>
            </a:r>
          </a:p>
          <a:p>
            <a:pPr lvl="2"/>
            <a:r>
              <a:rPr lang="en-US" sz="2300" dirty="0" smtClean="0"/>
              <a:t>Can select by component type, and pick either the component or member </a:t>
            </a:r>
          </a:p>
          <a:p>
            <a:pPr lvl="2"/>
            <a:r>
              <a:rPr lang="en-US" sz="2300" dirty="0" smtClean="0"/>
              <a:t>Can be added to toolbar, right click, or keyboard shortcuts under the </a:t>
            </a:r>
            <a:r>
              <a:rPr lang="en-US" sz="2300" b="1" i="1" dirty="0" smtClean="0"/>
              <a:t>Model</a:t>
            </a:r>
            <a:r>
              <a:rPr lang="en-US" sz="2300" dirty="0" smtClean="0"/>
              <a:t> command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7UsersGroup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2017UsersGroup_PowerPointTemplate</Template>
  <TotalTime>873</TotalTime>
  <Words>926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2017UsersGroup_PowerPointTemplate</vt:lpstr>
      <vt:lpstr>Advanced Selection 101 </vt:lpstr>
      <vt:lpstr>Topics Covered </vt:lpstr>
      <vt:lpstr>Benefits of Advanced Selection </vt:lpstr>
      <vt:lpstr>How to find advanced selections or create your own. </vt:lpstr>
      <vt:lpstr>Advanced Selection</vt:lpstr>
      <vt:lpstr>Advanced selection window</vt:lpstr>
      <vt:lpstr>Advanced selection window</vt:lpstr>
      <vt:lpstr>Basic Advanced Selection codes</vt:lpstr>
      <vt:lpstr>Basic Advanced Selection codes</vt:lpstr>
      <vt:lpstr>Ends/Components</vt:lpstr>
      <vt:lpstr>Basic Advanced Selection codes </vt:lpstr>
      <vt:lpstr>Advanced Selection </vt:lpstr>
      <vt:lpstr>Selection filter by Expression</vt:lpstr>
      <vt:lpstr>Status Select</vt:lpstr>
      <vt:lpstr>Status Select</vt:lpstr>
      <vt:lpstr>Status Select Files</vt:lpstr>
      <vt:lpstr>Select by Status Display</vt:lpstr>
      <vt:lpstr>Using these Tools</vt:lpstr>
      <vt:lpstr>Status display files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Selection</dc:title>
  <dc:creator>Aaron</dc:creator>
  <cp:lastModifiedBy>ryan</cp:lastModifiedBy>
  <cp:revision>88</cp:revision>
  <dcterms:created xsi:type="dcterms:W3CDTF">2017-09-18T17:21:48Z</dcterms:created>
  <dcterms:modified xsi:type="dcterms:W3CDTF">2017-10-04T21:25:23Z</dcterms:modified>
</cp:coreProperties>
</file>