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57" r:id="rId3"/>
    <p:sldId id="259" r:id="rId4"/>
    <p:sldId id="260" r:id="rId5"/>
    <p:sldId id="258" r:id="rId6"/>
    <p:sldId id="261" r:id="rId7"/>
    <p:sldId id="263" r:id="rId8"/>
    <p:sldId id="262" r:id="rId9"/>
    <p:sldId id="264" r:id="rId10"/>
    <p:sldId id="265" r:id="rId11"/>
    <p:sldId id="342" r:id="rId12"/>
    <p:sldId id="343" r:id="rId13"/>
    <p:sldId id="344" r:id="rId14"/>
    <p:sldId id="334" r:id="rId15"/>
    <p:sldId id="335" r:id="rId16"/>
    <p:sldId id="336" r:id="rId17"/>
    <p:sldId id="337" r:id="rId18"/>
    <p:sldId id="338" r:id="rId19"/>
    <p:sldId id="339" r:id="rId20"/>
    <p:sldId id="266" r:id="rId21"/>
    <p:sldId id="291" r:id="rId22"/>
    <p:sldId id="269" r:id="rId23"/>
    <p:sldId id="270" r:id="rId24"/>
    <p:sldId id="327" r:id="rId25"/>
    <p:sldId id="328" r:id="rId26"/>
    <p:sldId id="329" r:id="rId27"/>
    <p:sldId id="330" r:id="rId28"/>
    <p:sldId id="331" r:id="rId29"/>
    <p:sldId id="332" r:id="rId30"/>
    <p:sldId id="267" r:id="rId31"/>
    <p:sldId id="268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5" r:id="rId45"/>
    <p:sldId id="283" r:id="rId46"/>
    <p:sldId id="284" r:id="rId47"/>
    <p:sldId id="286" r:id="rId48"/>
    <p:sldId id="287" r:id="rId49"/>
    <p:sldId id="289" r:id="rId50"/>
    <p:sldId id="290" r:id="rId51"/>
    <p:sldId id="288" r:id="rId52"/>
    <p:sldId id="341" r:id="rId53"/>
    <p:sldId id="292" r:id="rId54"/>
    <p:sldId id="294" r:id="rId55"/>
    <p:sldId id="293" r:id="rId56"/>
    <p:sldId id="295" r:id="rId57"/>
    <p:sldId id="296" r:id="rId58"/>
    <p:sldId id="297" r:id="rId59"/>
    <p:sldId id="310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1" r:id="rId73"/>
    <p:sldId id="312" r:id="rId74"/>
    <p:sldId id="317" r:id="rId75"/>
    <p:sldId id="313" r:id="rId76"/>
    <p:sldId id="314" r:id="rId77"/>
    <p:sldId id="315" r:id="rId78"/>
    <p:sldId id="318" r:id="rId79"/>
    <p:sldId id="319" r:id="rId80"/>
    <p:sldId id="320" r:id="rId81"/>
    <p:sldId id="321" r:id="rId82"/>
    <p:sldId id="322" r:id="rId83"/>
    <p:sldId id="323" r:id="rId84"/>
    <p:sldId id="316" r:id="rId85"/>
    <p:sldId id="333" r:id="rId86"/>
    <p:sldId id="324" r:id="rId87"/>
    <p:sldId id="325" r:id="rId88"/>
    <p:sldId id="326" r:id="rId89"/>
    <p:sldId id="340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sd5PJeYKrgtzWlhRDK7kQ==" hashData="3mzobk1MDAX+RRUCnRrpTeMLln7YY+9DqYRYbP8HmxAA56d8ADLPFH4YeTL2o23yqNbQDTv04savhOBsnZo3CQ=="/>
  <p:extLst>
    <p:ext uri="{521415D9-36F7-43E2-AB2F-B90AF26B5E84}">
      <p14:sectionLst xmlns:p14="http://schemas.microsoft.com/office/powerpoint/2010/main">
        <p14:section name="Default Section" id="{6019BEF0-C632-40EA-B602-7F57E3FA7F19}">
          <p14:sldIdLst>
            <p14:sldId id="256"/>
            <p14:sldId id="257"/>
            <p14:sldId id="259"/>
            <p14:sldId id="260"/>
            <p14:sldId id="258"/>
            <p14:sldId id="261"/>
            <p14:sldId id="263"/>
            <p14:sldId id="262"/>
            <p14:sldId id="264"/>
            <p14:sldId id="265"/>
            <p14:sldId id="342"/>
            <p14:sldId id="343"/>
            <p14:sldId id="344"/>
            <p14:sldId id="334"/>
            <p14:sldId id="335"/>
            <p14:sldId id="336"/>
            <p14:sldId id="337"/>
            <p14:sldId id="338"/>
            <p14:sldId id="339"/>
            <p14:sldId id="266"/>
            <p14:sldId id="291"/>
            <p14:sldId id="269"/>
            <p14:sldId id="270"/>
            <p14:sldId id="327"/>
            <p14:sldId id="328"/>
            <p14:sldId id="329"/>
            <p14:sldId id="330"/>
            <p14:sldId id="331"/>
            <p14:sldId id="332"/>
            <p14:sldId id="267"/>
            <p14:sldId id="268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5"/>
            <p14:sldId id="283"/>
            <p14:sldId id="284"/>
            <p14:sldId id="286"/>
            <p14:sldId id="287"/>
            <p14:sldId id="289"/>
            <p14:sldId id="290"/>
            <p14:sldId id="288"/>
            <p14:sldId id="341"/>
            <p14:sldId id="292"/>
            <p14:sldId id="294"/>
            <p14:sldId id="293"/>
            <p14:sldId id="295"/>
            <p14:sldId id="296"/>
            <p14:sldId id="297"/>
            <p14:sldId id="310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1"/>
            <p14:sldId id="312"/>
            <p14:sldId id="317"/>
            <p14:sldId id="313"/>
            <p14:sldId id="314"/>
            <p14:sldId id="315"/>
            <p14:sldId id="318"/>
            <p14:sldId id="319"/>
            <p14:sldId id="320"/>
            <p14:sldId id="321"/>
            <p14:sldId id="322"/>
            <p14:sldId id="323"/>
            <p14:sldId id="316"/>
            <p14:sldId id="333"/>
            <p14:sldId id="324"/>
            <p14:sldId id="325"/>
            <p14:sldId id="326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B5C"/>
    <a:srgbClr val="215B7F"/>
    <a:srgbClr val="749D2B"/>
    <a:srgbClr val="0B375D"/>
    <a:srgbClr val="327DA5"/>
    <a:srgbClr val="C8C8C8"/>
    <a:srgbClr val="C92127"/>
    <a:srgbClr val="138DA0"/>
    <a:srgbClr val="94363A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C6E8-E9D3-4D9D-88FE-1C2A57E5C000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D9ED-22CB-4F18-899D-F637F3E9A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0D9ED-22CB-4F18-899D-F637F3E9A4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7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622F09E-60EE-49D7-91D2-2CE3CD219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 algn="l">
              <a:defRPr>
                <a:solidFill>
                  <a:srgbClr val="215B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B5B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F790B-1C87-466D-AB68-4D4AA4F6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15B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5917A1-D43A-4020-9413-19E8C230DF09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05925"/>
            <a:ext cx="4038600" cy="4114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05925"/>
            <a:ext cx="4038600" cy="4114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93E24A3-8191-412A-A3C9-62363E95D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749D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525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19400"/>
            <a:ext cx="3008313" cy="3306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8771B-5488-4DCA-B10B-4892920DC643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3340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5B5B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828800"/>
            <a:ext cx="5486400" cy="34321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900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72200B-D920-423D-AEFA-529BA338A953}"/>
              </a:ext>
            </a:extLst>
          </p:cNvPr>
          <p:cNvSpPr txBox="1">
            <a:spLocks/>
          </p:cNvSpPr>
          <p:nvPr userDrawn="1"/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A2306A3-AD8C-489B-AF3F-BEA7FE7A866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05000"/>
            <a:ext cx="87630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15B7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B5B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27DA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B5B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749D2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ebcams.vanderbilt.edu/carmichael/" TargetMode="External"/><Relationship Id="rId2" Type="http://schemas.openxmlformats.org/officeDocument/2006/relationships/hyperlink" Target="http://webcams.vanderbilt.edu/carmichael/carmichael_evocam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mailto:bvdet@comcast.ne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Review: Vanderbilt Residential College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Bruce Vaughan</a:t>
            </a:r>
          </a:p>
          <a:p>
            <a:r>
              <a:rPr lang="en-US" dirty="0"/>
              <a:t>Thursday, September 19, 2019</a:t>
            </a:r>
          </a:p>
          <a:p>
            <a:r>
              <a:rPr lang="en-US" dirty="0"/>
              <a:t>11:00 – 12:20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762000"/>
          </a:xfrm>
        </p:spPr>
        <p:txBody>
          <a:bodyPr/>
          <a:lstStyle/>
          <a:p>
            <a:r>
              <a:rPr lang="en-US" dirty="0"/>
              <a:t>BIM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58" y="1226305"/>
            <a:ext cx="5844684" cy="56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Erection Views and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sections and details are taken from the model as part of quality assurance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571" y="3009506"/>
            <a:ext cx="4904857" cy="35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0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Erection Views and Sections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47800"/>
            <a:ext cx="7772400" cy="51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Erection Views and Sections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47" y="1561737"/>
            <a:ext cx="6500305" cy="52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7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Architectural Slabs</a:t>
            </a:r>
          </a:p>
          <a:p>
            <a:r>
              <a:rPr lang="en-US" dirty="0"/>
              <a:t>Structural Design Model</a:t>
            </a:r>
          </a:p>
          <a:p>
            <a:r>
              <a:rPr lang="en-US" dirty="0"/>
              <a:t>Concrete Model</a:t>
            </a:r>
          </a:p>
        </p:txBody>
      </p:sp>
    </p:spTree>
    <p:extLst>
      <p:ext uri="{BB962C8B-B14F-4D97-AF65-F5344CB8AC3E}">
        <p14:creationId xmlns:p14="http://schemas.microsoft.com/office/powerpoint/2010/main" val="68824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Drawings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60+ reference drawings were imported or created to ensure quality</a:t>
            </a:r>
          </a:p>
          <a:p>
            <a:pPr lvl="1"/>
            <a:r>
              <a:rPr lang="en-US" dirty="0"/>
              <a:t>Stone gables</a:t>
            </a:r>
          </a:p>
          <a:p>
            <a:pPr lvl="1"/>
            <a:r>
              <a:rPr lang="en-US" dirty="0"/>
              <a:t>Stone parapets</a:t>
            </a:r>
          </a:p>
          <a:p>
            <a:pPr lvl="1"/>
            <a:r>
              <a:rPr lang="en-US" dirty="0"/>
              <a:t>Stone panels</a:t>
            </a:r>
          </a:p>
          <a:p>
            <a:pPr lvl="1"/>
            <a:r>
              <a:rPr lang="en-US" dirty="0"/>
              <a:t>Veneer plans</a:t>
            </a:r>
          </a:p>
          <a:p>
            <a:pPr lvl="1"/>
            <a:r>
              <a:rPr lang="en-US" dirty="0"/>
              <a:t>Courtyard stair</a:t>
            </a:r>
          </a:p>
          <a:p>
            <a:pPr lvl="1"/>
            <a:r>
              <a:rPr lang="en-US" dirty="0"/>
              <a:t>Northwest tower</a:t>
            </a:r>
          </a:p>
        </p:txBody>
      </p:sp>
    </p:spTree>
    <p:extLst>
      <p:ext uri="{BB962C8B-B14F-4D97-AF65-F5344CB8AC3E}">
        <p14:creationId xmlns:p14="http://schemas.microsoft.com/office/powerpoint/2010/main" val="1732391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EmbedPL</a:t>
            </a:r>
            <a:endParaRPr lang="en-US" dirty="0"/>
          </a:p>
          <a:p>
            <a:r>
              <a:rPr lang="en-US" dirty="0" err="1"/>
              <a:t>EmbedAngle</a:t>
            </a:r>
            <a:endParaRPr lang="en-US" dirty="0"/>
          </a:p>
          <a:p>
            <a:r>
              <a:rPr lang="en-US" dirty="0" err="1"/>
              <a:t>ConcFtgCol</a:t>
            </a:r>
            <a:endParaRPr lang="en-US" dirty="0"/>
          </a:p>
          <a:p>
            <a:r>
              <a:rPr lang="en-US" dirty="0" err="1"/>
              <a:t>RoofFrame</a:t>
            </a:r>
            <a:endParaRPr lang="en-US" dirty="0"/>
          </a:p>
          <a:p>
            <a:r>
              <a:rPr lang="en-US" dirty="0" err="1"/>
              <a:t>BentPL</a:t>
            </a:r>
            <a:r>
              <a:rPr lang="en-US" dirty="0"/>
              <a:t> (Pour Stop)</a:t>
            </a:r>
          </a:p>
          <a:p>
            <a:r>
              <a:rPr lang="en-US" dirty="0"/>
              <a:t>Concrete Slab and Wall</a:t>
            </a:r>
          </a:p>
        </p:txBody>
      </p:sp>
    </p:spTree>
    <p:extLst>
      <p:ext uri="{BB962C8B-B14F-4D97-AF65-F5344CB8AC3E}">
        <p14:creationId xmlns:p14="http://schemas.microsoft.com/office/powerpoint/2010/main" val="276510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 Hole</a:t>
            </a:r>
          </a:p>
          <a:p>
            <a:r>
              <a:rPr lang="en-US" dirty="0" err="1"/>
              <a:t>EndBevelCut</a:t>
            </a:r>
            <a:endParaRPr lang="en-US" dirty="0"/>
          </a:p>
          <a:p>
            <a:r>
              <a:rPr lang="en-US" dirty="0"/>
              <a:t>Surfaces connection</a:t>
            </a:r>
          </a:p>
          <a:p>
            <a:r>
              <a:rPr lang="en-US" dirty="0"/>
              <a:t>Outrigger</a:t>
            </a:r>
          </a:p>
          <a:p>
            <a:r>
              <a:rPr lang="en-US" dirty="0"/>
              <a:t>Beam Stiffener</a:t>
            </a:r>
          </a:p>
          <a:p>
            <a:r>
              <a:rPr lang="en-US" dirty="0"/>
              <a:t>Void space layout</a:t>
            </a:r>
          </a:p>
        </p:txBody>
      </p:sp>
    </p:spTree>
    <p:extLst>
      <p:ext uri="{BB962C8B-B14F-4D97-AF65-F5344CB8AC3E}">
        <p14:creationId xmlns:p14="http://schemas.microsoft.com/office/powerpoint/2010/main" val="131749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Parametrics</a:t>
            </a:r>
            <a:r>
              <a:rPr lang="en-US" dirty="0"/>
              <a:t>/Plugins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458200" cy="411451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Drawing_Mem_Select_On_Sheets.py</a:t>
            </a:r>
          </a:p>
          <a:p>
            <a:r>
              <a:rPr lang="en-US" sz="2400" dirty="0"/>
              <a:t>Drawing_Model_Submaterial_Marks_From_MemberMks.py</a:t>
            </a:r>
          </a:p>
          <a:p>
            <a:r>
              <a:rPr lang="en-US" sz="2400" dirty="0"/>
              <a:t>ConsArrayPolar.py</a:t>
            </a:r>
          </a:p>
          <a:p>
            <a:r>
              <a:rPr lang="en-US" sz="2400" dirty="0"/>
              <a:t>ConsArrayLinear.py</a:t>
            </a:r>
          </a:p>
          <a:p>
            <a:r>
              <a:rPr lang="en-US" sz="2400" dirty="0"/>
              <a:t>ConsCircle3P.py</a:t>
            </a:r>
          </a:p>
          <a:p>
            <a:r>
              <a:rPr lang="en-US" sz="2400" dirty="0"/>
              <a:t>Model Bolts</a:t>
            </a:r>
          </a:p>
          <a:p>
            <a:r>
              <a:rPr lang="en-US" sz="2400" dirty="0"/>
              <a:t>View 1</a:t>
            </a:r>
          </a:p>
          <a:p>
            <a:r>
              <a:rPr lang="en-US" sz="2400" dirty="0"/>
              <a:t>View XYZ</a:t>
            </a:r>
          </a:p>
          <a:p>
            <a:r>
              <a:rPr lang="en-US" sz="2400" dirty="0" err="1"/>
              <a:t>Iso</a:t>
            </a:r>
            <a:endParaRPr lang="en-US" sz="2400" dirty="0"/>
          </a:p>
          <a:p>
            <a:r>
              <a:rPr lang="en-US" sz="2400" dirty="0" err="1"/>
              <a:t>SagRodTool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595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Parametrics</a:t>
            </a:r>
            <a:r>
              <a:rPr lang="en-US" dirty="0"/>
              <a:t>/Plugins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458200" cy="4114512"/>
          </a:xfrm>
        </p:spPr>
        <p:txBody>
          <a:bodyPr>
            <a:normAutofit/>
          </a:bodyPr>
          <a:lstStyle/>
          <a:p>
            <a:r>
              <a:rPr lang="en-US" sz="2400" dirty="0"/>
              <a:t>Plate Washer Tool</a:t>
            </a:r>
          </a:p>
          <a:p>
            <a:r>
              <a:rPr lang="en-US" sz="2400" dirty="0"/>
              <a:t>Beam_Stiff.py</a:t>
            </a:r>
          </a:p>
          <a:p>
            <a:r>
              <a:rPr lang="en-US" sz="2400" dirty="0"/>
              <a:t>Beam_ShearTab.py</a:t>
            </a:r>
          </a:p>
          <a:p>
            <a:r>
              <a:rPr lang="en-US" sz="2400" dirty="0"/>
              <a:t>Beam_Clips.py</a:t>
            </a:r>
          </a:p>
          <a:p>
            <a:r>
              <a:rPr lang="en-US" sz="2400" dirty="0"/>
              <a:t>Col_ErectSeat.py</a:t>
            </a:r>
          </a:p>
          <a:p>
            <a:r>
              <a:rPr lang="en-US" sz="2400" dirty="0"/>
              <a:t>Model_L10_by_members.py</a:t>
            </a:r>
          </a:p>
          <a:p>
            <a:r>
              <a:rPr lang="en-US" sz="2400" dirty="0"/>
              <a:t>strip_Winzip_text.py</a:t>
            </a:r>
          </a:p>
          <a:p>
            <a:r>
              <a:rPr lang="en-US" sz="2400" dirty="0"/>
              <a:t>StudCount_Cust_Prop.py</a:t>
            </a:r>
          </a:p>
          <a:p>
            <a:r>
              <a:rPr lang="en-US" sz="2400" dirty="0"/>
              <a:t>Others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960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Vanderbilt University is investing $600 million in constructing four new residential colleges with a scheduled completion by 2023.</a:t>
            </a:r>
          </a:p>
          <a:p>
            <a:r>
              <a:rPr lang="en-US" dirty="0"/>
              <a:t>These colleges are open to sophomores, juniors, and seniors as they transition from their residential life as first-year students.</a:t>
            </a:r>
          </a:p>
          <a:p>
            <a:r>
              <a:rPr lang="en-US" dirty="0"/>
              <a:t>The E. Bronson Ingram College opened in August of 2018.</a:t>
            </a:r>
          </a:p>
        </p:txBody>
      </p:sp>
    </p:spTree>
    <p:extLst>
      <p:ext uri="{BB962C8B-B14F-4D97-AF65-F5344CB8AC3E}">
        <p14:creationId xmlns:p14="http://schemas.microsoft.com/office/powerpoint/2010/main" val="156076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Shear tabs were used throughout except at chimney support platforms.</a:t>
            </a:r>
          </a:p>
          <a:p>
            <a:r>
              <a:rPr lang="en-US" dirty="0"/>
              <a:t>Thru-plate shear tabs to HSS columns were eliminated except at certain specific details.</a:t>
            </a:r>
          </a:p>
          <a:p>
            <a:endParaRPr lang="en-US" dirty="0"/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657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1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733800" cy="4114512"/>
          </a:xfrm>
        </p:spPr>
        <p:txBody>
          <a:bodyPr/>
          <a:lstStyle/>
          <a:p>
            <a:r>
              <a:rPr lang="en-US" dirty="0"/>
              <a:t>Typical exterior veneer detail used throughout the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41576"/>
            <a:ext cx="4800600" cy="42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9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Connections and Plan Notes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371600"/>
            <a:ext cx="8001000" cy="53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57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Connections and Plan Notes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972" y="1295400"/>
            <a:ext cx="8068056" cy="536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Bent Peak Connection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209800"/>
            <a:ext cx="3962400" cy="4064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92" y="2209800"/>
            <a:ext cx="4267200" cy="3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Bent Strut Connection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057400"/>
            <a:ext cx="4016828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602807" cy="36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6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 Connections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447800"/>
            <a:ext cx="8001000" cy="50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 Connections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19200"/>
            <a:ext cx="6629400" cy="526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Scratcher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6281"/>
            <a:ext cx="6452734" cy="503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92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Scratcher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57" y="1356072"/>
            <a:ext cx="695448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5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Colleges A, B and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Residential Colleges A, B and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1981200"/>
            <a:ext cx="7391400" cy="45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 Divider Connection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514600"/>
            <a:ext cx="3848359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905000"/>
            <a:ext cx="3895929" cy="45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41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Relief/Shelf Angle Details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06" y="2057400"/>
            <a:ext cx="427209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057400"/>
            <a:ext cx="3365893" cy="437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Relief/Shelf Angle Details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3504" y="1828800"/>
            <a:ext cx="4602647" cy="3461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" y="1295400"/>
            <a:ext cx="4242816" cy="53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0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Relief/Shelf Angle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elevated relief angle was eliminated and typical relief was used through VE.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380" y="3352800"/>
            <a:ext cx="4319986" cy="25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3124200"/>
            <a:ext cx="4357780" cy="32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82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Relief Angle @ Control Joints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relief angles were required to break at masonry control joints.</a:t>
            </a:r>
          </a:p>
          <a:p>
            <a:r>
              <a:rPr lang="en-US" dirty="0"/>
              <a:t>Due to difficulty of aligning joints in the field, the EOR reviewed this requirement and decided it was unnecessary.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12" y="4114800"/>
            <a:ext cx="2895238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15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Enclosures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Bluebeam was used to document structure and relief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" y="3307408"/>
            <a:ext cx="4466926" cy="3239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326" y="3307408"/>
            <a:ext cx="4378217" cy="26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Enclosures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168190"/>
            <a:ext cx="4038600" cy="558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22285"/>
            <a:ext cx="2255965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316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Enclosures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 is required to be fireproofed.</a:t>
            </a:r>
          </a:p>
          <a:p>
            <a:r>
              <a:rPr lang="en-US" dirty="0"/>
              <a:t>Framing in stud cavity is shop primed compatible with intumescent paint.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810000"/>
            <a:ext cx="8229600" cy="25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64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Roof Edge Condition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condition is consistent throughout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41" y="2514600"/>
            <a:ext cx="571951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7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Gable and Shed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097979" cy="47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Bronson Ingram College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5999"/>
            <a:ext cx="4179330" cy="31089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0"/>
            <a:ext cx="4024306" cy="3108960"/>
          </a:xfrm>
        </p:spPr>
      </p:pic>
    </p:spTree>
    <p:extLst>
      <p:ext uri="{BB962C8B-B14F-4D97-AF65-F5344CB8AC3E}">
        <p14:creationId xmlns:p14="http://schemas.microsoft.com/office/powerpoint/2010/main" val="3869224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Gable and Shed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081" y="2142924"/>
            <a:ext cx="3451319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3083642"/>
            <a:ext cx="5400675" cy="28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Gable and Shed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267200" cy="4114512"/>
          </a:xfrm>
        </p:spPr>
        <p:txBody>
          <a:bodyPr/>
          <a:lstStyle/>
          <a:p>
            <a:r>
              <a:rPr lang="en-US" dirty="0"/>
              <a:t>Shed dormer adjacent to framed dormer and veneer step assembly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2057400"/>
            <a:ext cx="4038600" cy="41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4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Gable and Shed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572000" cy="4114512"/>
          </a:xfrm>
        </p:spPr>
        <p:txBody>
          <a:bodyPr>
            <a:normAutofit/>
          </a:bodyPr>
          <a:lstStyle/>
          <a:p>
            <a:r>
              <a:rPr lang="en-US" sz="2800" dirty="0"/>
              <a:t>Gable dormer adjacent  to veneer step assembly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485756"/>
            <a:ext cx="428912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7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419600" cy="4114512"/>
          </a:xfrm>
        </p:spPr>
        <p:txBody>
          <a:bodyPr/>
          <a:lstStyle/>
          <a:p>
            <a:r>
              <a:rPr lang="en-US" dirty="0"/>
              <a:t>Typically consists of: </a:t>
            </a:r>
          </a:p>
          <a:p>
            <a:pPr lvl="1"/>
            <a:r>
              <a:rPr lang="en-US" dirty="0"/>
              <a:t>exterior posts and bent</a:t>
            </a:r>
          </a:p>
          <a:p>
            <a:pPr lvl="1"/>
            <a:r>
              <a:rPr lang="en-US" dirty="0"/>
              <a:t>ridge and valley beams</a:t>
            </a:r>
          </a:p>
          <a:p>
            <a:pPr lvl="1"/>
            <a:r>
              <a:rPr lang="en-US" dirty="0"/>
              <a:t>beams in stud cavity</a:t>
            </a:r>
          </a:p>
          <a:p>
            <a:pPr lvl="1"/>
            <a:r>
              <a:rPr lang="en-US" dirty="0"/>
              <a:t>deck edge angle</a:t>
            </a:r>
          </a:p>
          <a:p>
            <a:pPr lvl="1"/>
            <a:r>
              <a:rPr lang="en-US" dirty="0"/>
              <a:t>gable frame</a:t>
            </a:r>
          </a:p>
          <a:p>
            <a:pPr lvl="1"/>
            <a:r>
              <a:rPr lang="en-US" dirty="0"/>
              <a:t>veneer step assembly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904999"/>
            <a:ext cx="4381500" cy="447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00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Framed Dormers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419600" cy="41145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438400"/>
            <a:ext cx="3951469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69" y="1866900"/>
            <a:ext cx="470110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0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Gable Parapet and Stone Supports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Picco</a:t>
            </a:r>
            <a:r>
              <a:rPr lang="en-US" dirty="0"/>
              <a:t> provided DWG of stone profiles and annotated design drawing PDFs for gable cap stone.</a:t>
            </a:r>
          </a:p>
          <a:p>
            <a:r>
              <a:rPr lang="en-US" dirty="0"/>
              <a:t>Reference drawings were created from the profiles.</a:t>
            </a:r>
          </a:p>
          <a:p>
            <a:r>
              <a:rPr lang="en-US" dirty="0"/>
              <a:t>The reference drawings were used in combination with architectural elevations for modeling and shop drawings.</a:t>
            </a:r>
          </a:p>
        </p:txBody>
      </p:sp>
    </p:spTree>
    <p:extLst>
      <p:ext uri="{BB962C8B-B14F-4D97-AF65-F5344CB8AC3E}">
        <p14:creationId xmlns:p14="http://schemas.microsoft.com/office/powerpoint/2010/main" val="3339605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Gable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3900" y="2127839"/>
            <a:ext cx="4533900" cy="3393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27839"/>
            <a:ext cx="4010025" cy="39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95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Chamfer Stone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95475"/>
            <a:ext cx="3200400" cy="4710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50" y="1838325"/>
            <a:ext cx="4501232" cy="46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99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Tower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5977620" cy="5562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2800" y="2743200"/>
            <a:ext cx="5029200" cy="35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7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Tower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1905000"/>
            <a:ext cx="4142159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905000"/>
            <a:ext cx="439255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3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College A Webcam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Project Webcam: </a:t>
            </a:r>
            <a:r>
              <a:rPr lang="en-US" dirty="0">
                <a:hlinkClick r:id="rId3"/>
              </a:rPr>
              <a:t>http://webcams.vanderbilt.edu/carmichael/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 descr="D:\Contract Documents\668 VU RC-A\Images\RC-A_190916_0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6437376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07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5943600" cy="1066800"/>
          </a:xfrm>
        </p:spPr>
        <p:txBody>
          <a:bodyPr/>
          <a:lstStyle/>
          <a:p>
            <a:r>
              <a:rPr lang="en-US" dirty="0"/>
              <a:t>NW Tower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6760"/>
            <a:ext cx="3429000" cy="610447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53" y="1905000"/>
            <a:ext cx="429557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46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Tower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752600"/>
            <a:ext cx="644654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0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Tower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3" y="1600200"/>
            <a:ext cx="8403133" cy="4724400"/>
          </a:xfrm>
        </p:spPr>
      </p:pic>
    </p:spTree>
    <p:extLst>
      <p:ext uri="{BB962C8B-B14F-4D97-AF65-F5344CB8AC3E}">
        <p14:creationId xmlns:p14="http://schemas.microsoft.com/office/powerpoint/2010/main" val="3430097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Veneer Step 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Detail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4904762" cy="4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36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Veneer Step 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3757450" cy="504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645537"/>
            <a:ext cx="4247619" cy="4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6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Veneer Step 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" y="1278317"/>
            <a:ext cx="4268733" cy="506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43" y="1253933"/>
            <a:ext cx="4195357" cy="52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68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Courtyard #2 Turret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2" y="1905000"/>
            <a:ext cx="4419048" cy="439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096" y="1905000"/>
            <a:ext cx="4050481" cy="41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38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Courtyard #2 Stair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34" y="1990919"/>
            <a:ext cx="4924242" cy="379056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828800"/>
            <a:ext cx="39794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251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Courtyard #2 Stair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88" y="1983748"/>
            <a:ext cx="4343400" cy="4035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20" y="2286000"/>
            <a:ext cx="4267200" cy="35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Courtyard #2 Stair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44" y="1264503"/>
            <a:ext cx="7451311" cy="53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700± ton structural project scope included:</a:t>
            </a:r>
          </a:p>
          <a:p>
            <a:pPr lvl="1"/>
            <a:r>
              <a:rPr lang="en-US" dirty="0"/>
              <a:t>Structural  and veneer relief embeds</a:t>
            </a:r>
          </a:p>
          <a:p>
            <a:pPr lvl="1"/>
            <a:r>
              <a:rPr lang="en-US" dirty="0"/>
              <a:t>Areaway framing and grating</a:t>
            </a:r>
          </a:p>
          <a:p>
            <a:pPr lvl="1"/>
            <a:r>
              <a:rPr lang="en-US" dirty="0"/>
              <a:t>Veneer shelf and relief materials</a:t>
            </a:r>
          </a:p>
          <a:p>
            <a:pPr lvl="1"/>
            <a:r>
              <a:rPr lang="en-US" dirty="0"/>
              <a:t>Chimney framing</a:t>
            </a:r>
          </a:p>
          <a:p>
            <a:pPr lvl="1"/>
            <a:r>
              <a:rPr lang="en-US" dirty="0"/>
              <a:t>Stone support, primarily:</a:t>
            </a:r>
          </a:p>
          <a:p>
            <a:pPr lvl="2"/>
            <a:r>
              <a:rPr lang="en-US" dirty="0"/>
              <a:t>Stone arch supports</a:t>
            </a:r>
          </a:p>
          <a:p>
            <a:pPr lvl="2"/>
            <a:r>
              <a:rPr lang="en-US" dirty="0"/>
              <a:t>Parapet cap stone supports</a:t>
            </a:r>
          </a:p>
          <a:p>
            <a:pPr lvl="2"/>
            <a:r>
              <a:rPr lang="en-US" dirty="0"/>
              <a:t>Decorative stone panel backup structures</a:t>
            </a:r>
          </a:p>
          <a:p>
            <a:pPr lvl="1"/>
            <a:r>
              <a:rPr lang="en-US" dirty="0"/>
              <a:t>Roof framing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384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Courtyard #2 Stair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Oops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3824478" cy="50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82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Chimneys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Chimneys are not functional</a:t>
            </a:r>
          </a:p>
          <a:p>
            <a:r>
              <a:rPr lang="en-US" dirty="0"/>
              <a:t>Some chimneys were deleted during TVD</a:t>
            </a:r>
          </a:p>
          <a:p>
            <a:r>
              <a:rPr lang="en-US" dirty="0"/>
              <a:t>Chimney steel structures and masonry were assembled in the courtyards and erected in lifts</a:t>
            </a:r>
          </a:p>
          <a:p>
            <a:r>
              <a:rPr lang="en-US" dirty="0"/>
              <a:t>Lessons learned during Bronson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320812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Chimneys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95400"/>
            <a:ext cx="3962400" cy="5283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055"/>
            <a:ext cx="3962400" cy="51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9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Chimneys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447800"/>
            <a:ext cx="4262437" cy="489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28" y="1469711"/>
            <a:ext cx="4400000" cy="4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169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Chimneys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1356360"/>
            <a:ext cx="7620000" cy="53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39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Roof Curbs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267200" cy="4114512"/>
          </a:xfrm>
        </p:spPr>
        <p:txBody>
          <a:bodyPr/>
          <a:lstStyle/>
          <a:p>
            <a:r>
              <a:rPr lang="en-US" dirty="0"/>
              <a:t>Roof curb dimensions were coordinated with structural, architectural and concrete line drawings. Heights were 2’-3 and 1’-7.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0" y="1295400"/>
            <a:ext cx="4384993" cy="5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0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Capped Parapets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Architectural, structural and stone requirements were coordinated</a:t>
            </a:r>
          </a:p>
        </p:txBody>
      </p:sp>
      <p:pic>
        <p:nvPicPr>
          <p:cNvPr id="2050" name="Picture 4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6075926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68" y="2593037"/>
            <a:ext cx="303043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483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572000" cy="4114512"/>
          </a:xfrm>
        </p:spPr>
        <p:txBody>
          <a:bodyPr/>
          <a:lstStyle/>
          <a:p>
            <a:r>
              <a:rPr lang="en-US" dirty="0"/>
              <a:t>Miscellaneous member elements were added to the model to establish support members for stone arches.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700331"/>
            <a:ext cx="3958722" cy="43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77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572000" cy="41145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44" y="1524000"/>
            <a:ext cx="6442911" cy="51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 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572000" cy="41145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90" y="1333356"/>
            <a:ext cx="4077478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70" y="1690732"/>
            <a:ext cx="3962627" cy="45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5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7630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Design Architect: David M. Schwarz Architects</a:t>
            </a:r>
          </a:p>
          <a:p>
            <a:r>
              <a:rPr lang="en-US" dirty="0"/>
              <a:t>Architect: Hastings Architecture Associates, LLC</a:t>
            </a:r>
          </a:p>
          <a:p>
            <a:r>
              <a:rPr lang="en-US" dirty="0"/>
              <a:t>Joint Venture Contractor:</a:t>
            </a:r>
          </a:p>
          <a:p>
            <a:pPr lvl="1"/>
            <a:r>
              <a:rPr lang="en-US" dirty="0"/>
              <a:t>Layton Construction</a:t>
            </a:r>
          </a:p>
          <a:p>
            <a:pPr lvl="1"/>
            <a:r>
              <a:rPr lang="en-US" dirty="0"/>
              <a:t>R.C. Mathews Contractor</a:t>
            </a:r>
          </a:p>
          <a:p>
            <a:r>
              <a:rPr lang="en-US" dirty="0"/>
              <a:t>Fabricator: Cooper Steel, Tommy Hicks PM</a:t>
            </a:r>
          </a:p>
          <a:p>
            <a:r>
              <a:rPr lang="en-US" dirty="0"/>
              <a:t>Detailer (Structural): BV Detailing</a:t>
            </a:r>
          </a:p>
          <a:p>
            <a:r>
              <a:rPr lang="en-US" dirty="0"/>
              <a:t>Detailer (Stairs): Ronnie Collins</a:t>
            </a:r>
          </a:p>
          <a:p>
            <a:r>
              <a:rPr lang="en-US" dirty="0"/>
              <a:t>Stone: IMS Masonry, </a:t>
            </a:r>
            <a:r>
              <a:rPr lang="en-US" dirty="0" err="1"/>
              <a:t>Picco</a:t>
            </a:r>
            <a:r>
              <a:rPr lang="en-US" dirty="0"/>
              <a:t> Engineering</a:t>
            </a:r>
          </a:p>
        </p:txBody>
      </p:sp>
    </p:spTree>
    <p:extLst>
      <p:ext uri="{BB962C8B-B14F-4D97-AF65-F5344CB8AC3E}">
        <p14:creationId xmlns:p14="http://schemas.microsoft.com/office/powerpoint/2010/main" val="3599819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Corbel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installation of veneer shelf and stone support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514600"/>
            <a:ext cx="5845433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65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#7 and Elevator Roof Parapets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8818"/>
            <a:ext cx="7391400" cy="52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05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#4 Roof and Mechanical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7687850" cy="50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5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Tower Portico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89" y="1905000"/>
            <a:ext cx="6124622" cy="4741560"/>
          </a:xfrm>
        </p:spPr>
      </p:pic>
    </p:spTree>
    <p:extLst>
      <p:ext uri="{BB962C8B-B14F-4D97-AF65-F5344CB8AC3E}">
        <p14:creationId xmlns:p14="http://schemas.microsoft.com/office/powerpoint/2010/main" val="1728769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Tower Portico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23" y="1371600"/>
            <a:ext cx="707615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58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Dining Room South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47" y="1828800"/>
            <a:ext cx="7967105" cy="48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58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Dining Room East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7" y="1600200"/>
            <a:ext cx="8249805" cy="495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85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Stair #1 Braced 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124200" cy="4114512"/>
          </a:xfrm>
        </p:spPr>
        <p:txBody>
          <a:bodyPr/>
          <a:lstStyle/>
          <a:p>
            <a:r>
              <a:rPr lang="en-US" dirty="0"/>
              <a:t>Group Member</a:t>
            </a:r>
          </a:p>
          <a:p>
            <a:r>
              <a:rPr lang="en-US" dirty="0"/>
              <a:t>Member with copied material (legacy)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57356"/>
            <a:ext cx="5226339" cy="5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7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Veneer Dimension </a:t>
            </a:r>
            <a:r>
              <a:rPr lang="en-US" dirty="0" err="1"/>
              <a:t>Coordinaton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4" y="1752600"/>
            <a:ext cx="8159432" cy="44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0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Veneer Dimension </a:t>
            </a:r>
            <a:r>
              <a:rPr lang="en-US" dirty="0" err="1"/>
              <a:t>Coordinaton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645" y="1828800"/>
            <a:ext cx="744671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6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Autodesk BIM 360 Glue</a:t>
            </a:r>
          </a:p>
          <a:p>
            <a:r>
              <a:rPr lang="en-US" dirty="0"/>
              <a:t>Contract Documents and cad files maintained on BIM 360 Docs</a:t>
            </a:r>
          </a:p>
          <a:p>
            <a:r>
              <a:rPr lang="en-US" dirty="0"/>
              <a:t>Submittals managed with Primavera Submittal Exchange</a:t>
            </a:r>
          </a:p>
          <a:p>
            <a:r>
              <a:rPr lang="en-US" dirty="0"/>
              <a:t>Progressive IFC2x3 uploads to BIM 360 Glue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706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</a:t>
            </a:r>
            <a:r>
              <a:rPr lang="en-US" dirty="0" err="1"/>
              <a:t>Coordinaton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752600"/>
            <a:ext cx="7696200" cy="46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07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Connection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618" y="1752600"/>
            <a:ext cx="561276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05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38" y="1371600"/>
            <a:ext cx="7209524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926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Connection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399032"/>
            <a:ext cx="5791200" cy="51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7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and Level 6 Roof Interface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524000"/>
            <a:ext cx="642124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83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and Level 6 Roof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73" y="1519270"/>
            <a:ext cx="6136254" cy="48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05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and Level 6 Roof Interface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8229600" cy="45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63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and Level 6 Roof Interface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1680" y="1524000"/>
            <a:ext cx="5940640" cy="50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73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Shear Wall Corbels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371600"/>
            <a:ext cx="6553200" cy="53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08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Vanderbilt Residential College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For questions and comments please inquire on the SDS/2 Detailing Forum or contact Bruce Vaughan by email: </a:t>
            </a:r>
            <a:r>
              <a:rPr lang="en-US" dirty="0">
                <a:solidFill>
                  <a:srgbClr val="7030A0"/>
                </a:solidFill>
                <a:hlinkClick r:id="rId2"/>
              </a:rPr>
              <a:t>bvdet@comcast.net</a:t>
            </a:r>
            <a:endParaRPr 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rgbClr val="7030A0"/>
                </a:solidFill>
              </a:rPr>
              <a:t>Thank you for attending!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3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762000"/>
          </a:xfrm>
        </p:spPr>
        <p:txBody>
          <a:bodyPr/>
          <a:lstStyle/>
          <a:p>
            <a:r>
              <a:rPr lang="en-US" dirty="0"/>
              <a:t>BIM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000" y="1380922"/>
            <a:ext cx="4800000" cy="51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3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UsersGroup_PowerPointTemplate.potx" id="{0CC5A64E-C04F-4010-B27C-66B1B9B29E98}" vid="{34533604-9FFE-4C04-973C-CB527EA008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971</Words>
  <Application>Microsoft Office PowerPoint</Application>
  <PresentationFormat>On-screen Show (4:3)</PresentationFormat>
  <Paragraphs>203</Paragraphs>
  <Slides>89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Office Theme</vt:lpstr>
      <vt:lpstr>Project Review: Vanderbilt Residential College A</vt:lpstr>
      <vt:lpstr>Project Description</vt:lpstr>
      <vt:lpstr>Residential Colleges A, B and C</vt:lpstr>
      <vt:lpstr>E. Bronson Ingram College</vt:lpstr>
      <vt:lpstr>Residential College A Webcam</vt:lpstr>
      <vt:lpstr>Project Scope</vt:lpstr>
      <vt:lpstr>Project Team</vt:lpstr>
      <vt:lpstr>BIM Collaboration</vt:lpstr>
      <vt:lpstr>BIM Collaboration</vt:lpstr>
      <vt:lpstr>BIM Collaboration</vt:lpstr>
      <vt:lpstr>Erection Views and Sections</vt:lpstr>
      <vt:lpstr>Erection Views and Sections</vt:lpstr>
      <vt:lpstr>Erection Views and Sections</vt:lpstr>
      <vt:lpstr>Reference Models</vt:lpstr>
      <vt:lpstr>Reference Drawings</vt:lpstr>
      <vt:lpstr>Custom Members</vt:lpstr>
      <vt:lpstr>Components</vt:lpstr>
      <vt:lpstr>Parametrics/Plugins</vt:lpstr>
      <vt:lpstr>Parametrics/Plugins</vt:lpstr>
      <vt:lpstr>Construction Details</vt:lpstr>
      <vt:lpstr>Construction Details</vt:lpstr>
      <vt:lpstr>Typical Connections and Plan Notes</vt:lpstr>
      <vt:lpstr>Typical Connections and Plan Notes</vt:lpstr>
      <vt:lpstr>Bent Peak Connection</vt:lpstr>
      <vt:lpstr>Bent Strut Connection</vt:lpstr>
      <vt:lpstr>Roof Connections</vt:lpstr>
      <vt:lpstr>Roof Connections</vt:lpstr>
      <vt:lpstr>Head Scratcher</vt:lpstr>
      <vt:lpstr>Head Scratcher</vt:lpstr>
      <vt:lpstr>Elevator Divider Connection</vt:lpstr>
      <vt:lpstr>Relief/Shelf Angle Details</vt:lpstr>
      <vt:lpstr>Relief/Shelf Angle Details</vt:lpstr>
      <vt:lpstr>Relief/Shelf Angle Details</vt:lpstr>
      <vt:lpstr>Relief Angle @ Control Joints</vt:lpstr>
      <vt:lpstr>Stair Enclosures</vt:lpstr>
      <vt:lpstr>Stair Enclosures</vt:lpstr>
      <vt:lpstr>Stair Enclosures</vt:lpstr>
      <vt:lpstr>Typical Roof Edge Condition</vt:lpstr>
      <vt:lpstr>Typical Gable and Shed Dormers</vt:lpstr>
      <vt:lpstr>Typical Gable and Shed Dormers</vt:lpstr>
      <vt:lpstr>Typical Gable and Shed Dormers</vt:lpstr>
      <vt:lpstr>Typical Gable and Shed Dormers</vt:lpstr>
      <vt:lpstr>Framed Dormers</vt:lpstr>
      <vt:lpstr>Framed Dormers</vt:lpstr>
      <vt:lpstr>Gable Parapet and Stone Supports</vt:lpstr>
      <vt:lpstr>Example Gable</vt:lpstr>
      <vt:lpstr>Chamfer Stone</vt:lpstr>
      <vt:lpstr>NW Tower</vt:lpstr>
      <vt:lpstr>NW Tower</vt:lpstr>
      <vt:lpstr>NW Tower</vt:lpstr>
      <vt:lpstr>NW Tower</vt:lpstr>
      <vt:lpstr>NW Tower</vt:lpstr>
      <vt:lpstr>Veneer Step Assemblies</vt:lpstr>
      <vt:lpstr>Veneer Step Assemblies</vt:lpstr>
      <vt:lpstr>Veneer Step Assemblies</vt:lpstr>
      <vt:lpstr>Courtyard #2 Turret</vt:lpstr>
      <vt:lpstr>Courtyard #2 Stair</vt:lpstr>
      <vt:lpstr>Courtyard #2 Stair</vt:lpstr>
      <vt:lpstr>Courtyard #2 Stair</vt:lpstr>
      <vt:lpstr>Courtyard #2 Stair</vt:lpstr>
      <vt:lpstr>Chimneys</vt:lpstr>
      <vt:lpstr>Chimneys</vt:lpstr>
      <vt:lpstr>Chimneys</vt:lpstr>
      <vt:lpstr>Chimneys</vt:lpstr>
      <vt:lpstr>Concrete Roof Curbs</vt:lpstr>
      <vt:lpstr>Stone Capped Parapets</vt:lpstr>
      <vt:lpstr>Stone Arches</vt:lpstr>
      <vt:lpstr>Stone Arches</vt:lpstr>
      <vt:lpstr>Stone Arches</vt:lpstr>
      <vt:lpstr>North Corbel</vt:lpstr>
      <vt:lpstr>Stair #7 and Elevator Roof Parapets</vt:lpstr>
      <vt:lpstr>Stair #4 Roof and Mechanical Well</vt:lpstr>
      <vt:lpstr>East Tower Portico</vt:lpstr>
      <vt:lpstr>East Tower Portico</vt:lpstr>
      <vt:lpstr>Dining Room South</vt:lpstr>
      <vt:lpstr>Dining Room East</vt:lpstr>
      <vt:lpstr>Stair #1 Braced Frames</vt:lpstr>
      <vt:lpstr>Veneer Dimension Coordinaton</vt:lpstr>
      <vt:lpstr>Veneer Dimension Coordinaton</vt:lpstr>
      <vt:lpstr>Structure Coordinaton</vt:lpstr>
      <vt:lpstr>Odd Connection</vt:lpstr>
      <vt:lpstr>Odd Connection</vt:lpstr>
      <vt:lpstr>Odd Connection</vt:lpstr>
      <vt:lpstr>Tower and Level 6 Roof Interface</vt:lpstr>
      <vt:lpstr>Tower and Level 6 Roof Interface</vt:lpstr>
      <vt:lpstr>Tower and Level 6 Roof Interface</vt:lpstr>
      <vt:lpstr>Tower and Level 6 Roof Interface</vt:lpstr>
      <vt:lpstr>East Shear Wall Corbels</vt:lpstr>
      <vt:lpstr>Vanderbilt Residential College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Michele Arnett</dc:creator>
  <cp:lastModifiedBy>Ryan Vanek</cp:lastModifiedBy>
  <cp:revision>96</cp:revision>
  <dcterms:created xsi:type="dcterms:W3CDTF">2014-08-12T19:23:10Z</dcterms:created>
  <dcterms:modified xsi:type="dcterms:W3CDTF">2019-10-07T19:19:07Z</dcterms:modified>
</cp:coreProperties>
</file>