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520" r:id="rId15"/>
    <p:sldId id="521" r:id="rId16"/>
    <p:sldId id="522" r:id="rId17"/>
    <p:sldId id="523" r:id="rId18"/>
    <p:sldId id="524" r:id="rId19"/>
    <p:sldId id="519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6" r:id="rId34"/>
    <p:sldId id="397" r:id="rId35"/>
    <p:sldId id="398" r:id="rId36"/>
    <p:sldId id="402" r:id="rId37"/>
    <p:sldId id="399" r:id="rId38"/>
    <p:sldId id="401" r:id="rId39"/>
    <p:sldId id="400" r:id="rId40"/>
    <p:sldId id="395" r:id="rId41"/>
    <p:sldId id="403" r:id="rId42"/>
    <p:sldId id="404" r:id="rId43"/>
    <p:sldId id="405" r:id="rId44"/>
    <p:sldId id="526" r:id="rId45"/>
    <p:sldId id="469" r:id="rId46"/>
    <p:sldId id="470" r:id="rId47"/>
    <p:sldId id="471" r:id="rId48"/>
    <p:sldId id="473" r:id="rId49"/>
    <p:sldId id="474" r:id="rId50"/>
    <p:sldId id="472" r:id="rId51"/>
    <p:sldId id="475" r:id="rId52"/>
    <p:sldId id="476" r:id="rId53"/>
    <p:sldId id="477" r:id="rId54"/>
    <p:sldId id="505" r:id="rId55"/>
    <p:sldId id="468" r:id="rId56"/>
    <p:sldId id="467" r:id="rId57"/>
    <p:sldId id="406" r:id="rId58"/>
    <p:sldId id="407" r:id="rId59"/>
    <p:sldId id="408" r:id="rId60"/>
    <p:sldId id="409" r:id="rId61"/>
    <p:sldId id="414" r:id="rId62"/>
    <p:sldId id="415" r:id="rId63"/>
    <p:sldId id="416" r:id="rId64"/>
    <p:sldId id="417" r:id="rId65"/>
    <p:sldId id="410" r:id="rId66"/>
    <p:sldId id="411" r:id="rId67"/>
    <p:sldId id="412" r:id="rId68"/>
    <p:sldId id="418" r:id="rId69"/>
    <p:sldId id="413" r:id="rId70"/>
    <p:sldId id="419" r:id="rId71"/>
    <p:sldId id="420" r:id="rId72"/>
    <p:sldId id="421" r:id="rId73"/>
    <p:sldId id="422" r:id="rId74"/>
    <p:sldId id="423" r:id="rId75"/>
    <p:sldId id="424" r:id="rId76"/>
    <p:sldId id="426" r:id="rId77"/>
    <p:sldId id="427" r:id="rId78"/>
    <p:sldId id="425" r:id="rId79"/>
    <p:sldId id="428" r:id="rId80"/>
    <p:sldId id="429" r:id="rId81"/>
    <p:sldId id="430" r:id="rId82"/>
    <p:sldId id="431" r:id="rId83"/>
    <p:sldId id="432" r:id="rId84"/>
    <p:sldId id="433" r:id="rId85"/>
    <p:sldId id="434" r:id="rId86"/>
    <p:sldId id="435" r:id="rId87"/>
    <p:sldId id="436" r:id="rId88"/>
    <p:sldId id="437" r:id="rId89"/>
    <p:sldId id="438" r:id="rId90"/>
    <p:sldId id="440" r:id="rId91"/>
    <p:sldId id="441" r:id="rId92"/>
    <p:sldId id="442" r:id="rId93"/>
    <p:sldId id="443" r:id="rId94"/>
    <p:sldId id="444" r:id="rId95"/>
    <p:sldId id="445" r:id="rId96"/>
    <p:sldId id="446" r:id="rId97"/>
    <p:sldId id="447" r:id="rId98"/>
    <p:sldId id="448" r:id="rId99"/>
    <p:sldId id="449" r:id="rId100"/>
    <p:sldId id="450" r:id="rId101"/>
    <p:sldId id="451" r:id="rId102"/>
    <p:sldId id="452" r:id="rId103"/>
    <p:sldId id="453" r:id="rId104"/>
    <p:sldId id="455" r:id="rId105"/>
    <p:sldId id="454" r:id="rId106"/>
    <p:sldId id="509" r:id="rId107"/>
    <p:sldId id="510" r:id="rId108"/>
    <p:sldId id="511" r:id="rId109"/>
    <p:sldId id="512" r:id="rId110"/>
    <p:sldId id="513" r:id="rId111"/>
    <p:sldId id="514" r:id="rId112"/>
    <p:sldId id="515" r:id="rId113"/>
    <p:sldId id="516" r:id="rId114"/>
    <p:sldId id="517" r:id="rId115"/>
    <p:sldId id="457" r:id="rId116"/>
    <p:sldId id="456" r:id="rId117"/>
    <p:sldId id="458" r:id="rId118"/>
    <p:sldId id="459" r:id="rId119"/>
    <p:sldId id="460" r:id="rId120"/>
    <p:sldId id="461" r:id="rId121"/>
    <p:sldId id="462" r:id="rId122"/>
    <p:sldId id="463" r:id="rId123"/>
    <p:sldId id="464" r:id="rId124"/>
    <p:sldId id="465" r:id="rId125"/>
    <p:sldId id="466" r:id="rId126"/>
    <p:sldId id="502" r:id="rId127"/>
    <p:sldId id="504" r:id="rId128"/>
    <p:sldId id="503" r:id="rId129"/>
    <p:sldId id="507" r:id="rId130"/>
    <p:sldId id="506" r:id="rId131"/>
    <p:sldId id="508" r:id="rId132"/>
    <p:sldId id="478" r:id="rId133"/>
    <p:sldId id="481" r:id="rId134"/>
    <p:sldId id="276" r:id="rId135"/>
    <p:sldId id="479" r:id="rId136"/>
    <p:sldId id="284" r:id="rId137"/>
    <p:sldId id="288" r:id="rId138"/>
    <p:sldId id="291" r:id="rId139"/>
    <p:sldId id="267" r:id="rId140"/>
    <p:sldId id="293" r:id="rId141"/>
    <p:sldId id="294" r:id="rId142"/>
    <p:sldId id="303" r:id="rId143"/>
    <p:sldId id="272" r:id="rId144"/>
    <p:sldId id="306" r:id="rId145"/>
    <p:sldId id="307" r:id="rId146"/>
    <p:sldId id="305" r:id="rId147"/>
    <p:sldId id="308" r:id="rId148"/>
    <p:sldId id="482" r:id="rId149"/>
    <p:sldId id="483" r:id="rId150"/>
    <p:sldId id="484" r:id="rId151"/>
    <p:sldId id="485" r:id="rId152"/>
    <p:sldId id="486" r:id="rId153"/>
    <p:sldId id="487" r:id="rId154"/>
    <p:sldId id="488" r:id="rId155"/>
    <p:sldId id="489" r:id="rId156"/>
    <p:sldId id="490" r:id="rId157"/>
    <p:sldId id="491" r:id="rId158"/>
    <p:sldId id="492" r:id="rId159"/>
    <p:sldId id="493" r:id="rId160"/>
    <p:sldId id="494" r:id="rId161"/>
    <p:sldId id="495" r:id="rId162"/>
    <p:sldId id="496" r:id="rId163"/>
    <p:sldId id="497" r:id="rId164"/>
    <p:sldId id="498" r:id="rId165"/>
    <p:sldId id="499" r:id="rId166"/>
    <p:sldId id="500" r:id="rId167"/>
    <p:sldId id="501" r:id="rId168"/>
    <p:sldId id="378" r:id="rId169"/>
    <p:sldId id="518" r:id="rId170"/>
    <p:sldId id="525" r:id="rId171"/>
    <p:sldId id="527" r:id="rId172"/>
    <p:sldId id="528" r:id="rId173"/>
    <p:sldId id="529" r:id="rId174"/>
    <p:sldId id="530" r:id="rId175"/>
    <p:sldId id="531" r:id="rId176"/>
    <p:sldId id="532" r:id="rId177"/>
    <p:sldId id="533" r:id="rId178"/>
    <p:sldId id="534" r:id="rId179"/>
    <p:sldId id="381" r:id="rId180"/>
    <p:sldId id="379" r:id="rId1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WVxcMWnQP6Ny0GXheOMlg==" hashData="UbHvFEyvL1fz0z8UwcopeFNWjMbznC2i7JbvNcpg+1wA7tKuSgmHj1Y1UJyX9CrOTH3ynEsFWpVBzp5yMzsPc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5B5B5C"/>
    <a:srgbClr val="215B7F"/>
    <a:srgbClr val="749D2B"/>
    <a:srgbClr val="0B375D"/>
    <a:srgbClr val="327DA5"/>
    <a:srgbClr val="C8C8C8"/>
    <a:srgbClr val="C92127"/>
    <a:srgbClr val="138DA0"/>
    <a:srgbClr val="94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622F09E-60EE-49D7-91D2-2CE3CD219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 algn="l">
              <a:defRPr>
                <a:solidFill>
                  <a:srgbClr val="215B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B5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F790B-1C87-466D-AB68-4D4AA4F6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15B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5917A1-D43A-4020-9413-19E8C230DF09}"/>
              </a:ext>
            </a:extLst>
          </p:cNvPr>
          <p:cNvSpPr txBox="1">
            <a:spLocks/>
          </p:cNvSpPr>
          <p:nvPr userDrawn="1"/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05925"/>
            <a:ext cx="4038600" cy="4114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5925"/>
            <a:ext cx="4038600" cy="4114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93E24A3-8191-412A-A3C9-62363E95D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749D2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19400"/>
            <a:ext cx="3008313" cy="3306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8771B-5488-4DCA-B10B-4892920DC643}"/>
              </a:ext>
            </a:extLst>
          </p:cNvPr>
          <p:cNvSpPr txBox="1">
            <a:spLocks/>
          </p:cNvSpPr>
          <p:nvPr userDrawn="1"/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5B5B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828800"/>
            <a:ext cx="5486400" cy="34321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900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72200B-D920-423D-AEFA-529BA338A953}"/>
              </a:ext>
            </a:extLst>
          </p:cNvPr>
          <p:cNvSpPr txBox="1">
            <a:spLocks/>
          </p:cNvSpPr>
          <p:nvPr userDrawn="1"/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A2306A3-AD8C-489B-AF3F-BEA7FE7A866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905000"/>
            <a:ext cx="8763000" cy="41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15B7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B5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27DA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B5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749D2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sds2.com/support/forums/viewtopic.php?t=13163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gi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gi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gif"/><Relationship Id="rId5" Type="http://schemas.openxmlformats.org/officeDocument/2006/relationships/image" Target="../media/image186.gif"/><Relationship Id="rId4" Type="http://schemas.openxmlformats.org/officeDocument/2006/relationships/image" Target="../media/image18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gif"/><Relationship Id="rId4" Type="http://schemas.openxmlformats.org/officeDocument/2006/relationships/image" Target="../media/image190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gif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gif"/><Relationship Id="rId4" Type="http://schemas.openxmlformats.org/officeDocument/2006/relationships/image" Target="../media/image201.gi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hyperlink" Target="https://sds2.com/events/usersgroup/2017presentations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gif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file:///C:\Program%20Files\SDS2_2017\help\dtl_ops.htm#anchor68632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hyperlink" Target="https://sds2.com/events/usersgroup/2018presentations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hyperlink" Target="https://sds2.com/events/usersgroup/2018presentations" TargetMode="Externa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file:///C:\Program%20Files\SDS2_2017\help\dsgn_ops.htm#special_ordinar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file:///C:\Program%20Files\SDS2_2017\help\sys_clip.htm#anchor55719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gif"/><Relationship Id="rId7" Type="http://schemas.openxmlformats.org/officeDocument/2006/relationships/image" Target="../media/image71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gif"/><Relationship Id="rId5" Type="http://schemas.openxmlformats.org/officeDocument/2006/relationships/image" Target="../media/image127.gif"/><Relationship Id="rId4" Type="http://schemas.openxmlformats.org/officeDocument/2006/relationships/image" Target="../media/image126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gif"/><Relationship Id="rId5" Type="http://schemas.openxmlformats.org/officeDocument/2006/relationships/image" Target="../media/image131.gif"/><Relationship Id="rId4" Type="http://schemas.openxmlformats.org/officeDocument/2006/relationships/image" Target="../media/image130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gif"/><Relationship Id="rId4" Type="http://schemas.openxmlformats.org/officeDocument/2006/relationships/image" Target="../media/image135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v2017 Feature Review (Part 1)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Speaker: Matt Bailey P.E.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DEF49-9F6D-4391-9DBD-F6559F95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" y="2576726"/>
            <a:ext cx="5524921" cy="3976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8AD476-C201-4D91-A07D-CAC114891AA8}"/>
              </a:ext>
            </a:extLst>
          </p:cNvPr>
          <p:cNvSpPr/>
          <p:nvPr/>
        </p:nvSpPr>
        <p:spPr>
          <a:xfrm>
            <a:off x="2438400" y="4347519"/>
            <a:ext cx="1195917" cy="296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142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47AB30-FB5F-42CD-B64D-C36F8944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0" y="2525500"/>
            <a:ext cx="5334000" cy="41687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AA107B-C066-41BE-BED2-3F1B47B79D4E}"/>
              </a:ext>
            </a:extLst>
          </p:cNvPr>
          <p:cNvCxnSpPr/>
          <p:nvPr/>
        </p:nvCxnSpPr>
        <p:spPr>
          <a:xfrm flipH="1">
            <a:off x="5715000" y="3886200"/>
            <a:ext cx="838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08D682-1BCF-4ABC-AB40-80B8C67257B6}"/>
              </a:ext>
            </a:extLst>
          </p:cNvPr>
          <p:cNvSpPr txBox="1"/>
          <p:nvPr/>
        </p:nvSpPr>
        <p:spPr>
          <a:xfrm>
            <a:off x="6553200" y="3733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Embed Angles Also</a:t>
            </a:r>
          </a:p>
        </p:txBody>
      </p:sp>
    </p:spTree>
    <p:extLst>
      <p:ext uri="{BB962C8B-B14F-4D97-AF65-F5344CB8AC3E}">
        <p14:creationId xmlns:p14="http://schemas.microsoft.com/office/powerpoint/2010/main" val="7089798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in Beam Edit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E9BA3-0940-4F9B-A0C1-9A1ACC43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01629"/>
            <a:ext cx="4009524" cy="10190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A3D993-663A-4BF7-BD29-7BB6DCFA9730}"/>
              </a:ext>
            </a:extLst>
          </p:cNvPr>
          <p:cNvCxnSpPr>
            <a:cxnSpLocks/>
          </p:cNvCxnSpPr>
          <p:nvPr/>
        </p:nvCxnSpPr>
        <p:spPr>
          <a:xfrm flipV="1">
            <a:off x="3048000" y="3620678"/>
            <a:ext cx="0" cy="3415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4903A5-A9B9-422F-BD4F-73D2C7DC0A84}"/>
              </a:ext>
            </a:extLst>
          </p:cNvPr>
          <p:cNvSpPr txBox="1"/>
          <p:nvPr/>
        </p:nvSpPr>
        <p:spPr>
          <a:xfrm>
            <a:off x="2438399" y="3962256"/>
            <a:ext cx="350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 Embed Plate when</a:t>
            </a:r>
          </a:p>
          <a:p>
            <a:r>
              <a:rPr lang="en-US" dirty="0"/>
              <a:t>attaching to Concrete Wall</a:t>
            </a:r>
          </a:p>
        </p:txBody>
      </p:sp>
    </p:spTree>
    <p:extLst>
      <p:ext uri="{BB962C8B-B14F-4D97-AF65-F5344CB8AC3E}">
        <p14:creationId xmlns:p14="http://schemas.microsoft.com/office/powerpoint/2010/main" val="3584007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Plate Custom Member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BBCAD-450C-49A2-BB97-FF2B1823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29" y="2487898"/>
            <a:ext cx="4334063" cy="208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9D5EF-A200-4B25-A58E-6B873C73A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9" y="4690109"/>
            <a:ext cx="3847619" cy="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832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Plate Custom Member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55D792-1B0E-46E1-808E-32E445268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503419"/>
            <a:ext cx="8496300" cy="19230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D9604C-D5F9-4A8A-8F97-A635CD4BD8B5}"/>
              </a:ext>
            </a:extLst>
          </p:cNvPr>
          <p:cNvSpPr/>
          <p:nvPr/>
        </p:nvSpPr>
        <p:spPr>
          <a:xfrm>
            <a:off x="3581400" y="4114800"/>
            <a:ext cx="17526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689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Add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Plate Multi-Add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Embed Layout Add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9D567-92B7-4D10-89E7-2A01973C3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00428"/>
            <a:ext cx="6028025" cy="19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289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Plates and Concrete Walls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Warning!</a:t>
            </a:r>
          </a:p>
          <a:p>
            <a:pPr lvl="1"/>
            <a:r>
              <a:rPr lang="en-US" dirty="0"/>
              <a:t>May Cause Slow Processing when many Concrete Walls are used.</a:t>
            </a:r>
          </a:p>
          <a:p>
            <a:pPr lvl="1"/>
            <a:r>
              <a:rPr lang="en-US" dirty="0"/>
              <a:t>Model Complete Concrete Walls to avoid Processing.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97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Select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Select by Status Display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72BC7-E726-4ECD-929D-3BFDBFF2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50" y="2514600"/>
            <a:ext cx="5371429" cy="46666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3C6F6F-BE5D-4A9E-A62A-D168A928C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3" y="3047942"/>
            <a:ext cx="5429250" cy="108585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3F4517-6DE1-43A6-BEBC-1DA4DD975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0" y="4229319"/>
            <a:ext cx="44005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479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Display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Filter by Status Display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AAFD9-FE0A-4B0A-93D1-77144111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73" y="2514600"/>
            <a:ext cx="3838095" cy="50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CC426-99A1-4BC0-BD42-D5DB4BD1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31633"/>
            <a:ext cx="1375963" cy="43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142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Display Opacity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924800" cy="4114512"/>
          </a:xfrm>
        </p:spPr>
        <p:txBody>
          <a:bodyPr/>
          <a:lstStyle/>
          <a:p>
            <a:r>
              <a:rPr lang="en-US" dirty="0"/>
              <a:t>Opacity / Transparency by Status Display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102CD-500B-420F-90A9-65D3A25DA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39" y="2529000"/>
            <a:ext cx="480952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5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Display Opacity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029200" cy="4114512"/>
          </a:xfrm>
        </p:spPr>
        <p:txBody>
          <a:bodyPr/>
          <a:lstStyle/>
          <a:p>
            <a:r>
              <a:rPr lang="en-US" dirty="0"/>
              <a:t>Opacity / Transparency by Status Display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14AE8-9390-4C18-94C4-97C2BE8E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57" y="3048001"/>
            <a:ext cx="5559243" cy="2477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B689F-72C0-4AE7-8D10-70EC0F85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36" y="1752600"/>
            <a:ext cx="2885378" cy="46595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A84659-4304-439A-9ADE-73376FB49AC2}"/>
              </a:ext>
            </a:extLst>
          </p:cNvPr>
          <p:cNvSpPr/>
          <p:nvPr/>
        </p:nvSpPr>
        <p:spPr>
          <a:xfrm>
            <a:off x="2057400" y="3429000"/>
            <a:ext cx="17526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46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03C327-0322-413D-9278-243A666F7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64" y="2605381"/>
            <a:ext cx="4390800" cy="4238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8AD476-C201-4D91-A07D-CAC114891AA8}"/>
              </a:ext>
            </a:extLst>
          </p:cNvPr>
          <p:cNvSpPr/>
          <p:nvPr/>
        </p:nvSpPr>
        <p:spPr>
          <a:xfrm>
            <a:off x="5151966" y="2819399"/>
            <a:ext cx="249700" cy="3900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EF49A-67FE-4A3B-BFBA-AF1F3DFAF166}"/>
              </a:ext>
            </a:extLst>
          </p:cNvPr>
          <p:cNvSpPr/>
          <p:nvPr/>
        </p:nvSpPr>
        <p:spPr>
          <a:xfrm>
            <a:off x="923964" y="3619500"/>
            <a:ext cx="2971800" cy="1714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8F910-EC0A-4206-9D86-0CCBBB4B381B}"/>
              </a:ext>
            </a:extLst>
          </p:cNvPr>
          <p:cNvSpPr/>
          <p:nvPr/>
        </p:nvSpPr>
        <p:spPr>
          <a:xfrm>
            <a:off x="2591830" y="3048000"/>
            <a:ext cx="114197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C3F83-766A-421D-A892-A196687369A2}"/>
              </a:ext>
            </a:extLst>
          </p:cNvPr>
          <p:cNvSpPr txBox="1"/>
          <p:nvPr/>
        </p:nvSpPr>
        <p:spPr>
          <a:xfrm>
            <a:off x="6199683" y="3048000"/>
            <a:ext cx="63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8865182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6E945-8794-4EA4-9D14-AFFE7D67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93" y="3039124"/>
            <a:ext cx="5543707" cy="2470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Display Opacity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029200" cy="4114512"/>
          </a:xfrm>
        </p:spPr>
        <p:txBody>
          <a:bodyPr/>
          <a:lstStyle/>
          <a:p>
            <a:r>
              <a:rPr lang="en-US" dirty="0"/>
              <a:t>Opacity / Transparency by Status Display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AA2D2-C434-4D6D-9620-6F28D03E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133600"/>
            <a:ext cx="3266476" cy="42785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A1A152-82E5-4D9D-BC0B-9E9118850AC6}"/>
              </a:ext>
            </a:extLst>
          </p:cNvPr>
          <p:cNvSpPr/>
          <p:nvPr/>
        </p:nvSpPr>
        <p:spPr>
          <a:xfrm>
            <a:off x="2057400" y="3429000"/>
            <a:ext cx="17526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732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C9D00-69FF-4651-BE76-E3274098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5257800" cy="492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Dialog Status Display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1A152-82E5-4D9D-BC0B-9E9118850AC6}"/>
              </a:ext>
            </a:extLst>
          </p:cNvPr>
          <p:cNvSpPr/>
          <p:nvPr/>
        </p:nvSpPr>
        <p:spPr>
          <a:xfrm>
            <a:off x="4114800" y="5867400"/>
            <a:ext cx="16764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710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Status Display Options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3491-B96D-4C58-BE31-02BF28D54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6257143" cy="67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CED593-5FFB-4A73-A8BF-4A0033892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667000"/>
            <a:ext cx="6247619" cy="3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3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Status Display Options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F0E17-074E-4DE2-AAE9-25FF086F1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6285714" cy="504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DA9B6-1459-4DC6-A9F0-6BDE4744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6238095" cy="174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6800C-5CC8-42F5-BAA8-34F2EC03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7" y="4019905"/>
            <a:ext cx="6247619" cy="2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152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Status Display Options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74BED-7522-4822-8DC0-43C5D56D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29000"/>
            <a:ext cx="6266667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465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153400" cy="4038600"/>
          </a:xfrm>
        </p:spPr>
        <p:txBody>
          <a:bodyPr/>
          <a:lstStyle/>
          <a:p>
            <a:r>
              <a:rPr lang="en-US" dirty="0"/>
              <a:t>New Dimension Input Method</a:t>
            </a:r>
          </a:p>
          <a:p>
            <a:pPr lvl="1"/>
            <a:r>
              <a:rPr lang="en-US" dirty="0"/>
              <a:t>Visual Feedback</a:t>
            </a:r>
          </a:p>
          <a:p>
            <a:pPr lvl="1"/>
            <a:r>
              <a:rPr lang="en-US" dirty="0"/>
              <a:t>Select Rotation after Two Points</a:t>
            </a:r>
          </a:p>
          <a:p>
            <a:pPr lvl="2"/>
            <a:r>
              <a:rPr lang="en-US" dirty="0"/>
              <a:t>Then Continue Dimension String</a:t>
            </a:r>
          </a:p>
          <a:p>
            <a:pPr lvl="1"/>
            <a:r>
              <a:rPr lang="en-US" dirty="0"/>
              <a:t>Change Mode Configuration to Force Rotation</a:t>
            </a:r>
          </a:p>
          <a:p>
            <a:pPr lvl="1"/>
            <a:r>
              <a:rPr lang="en-US" sz="2400" dirty="0">
                <a:hlinkClick r:id="rId2"/>
              </a:rPr>
              <a:t>https://sds2.com/support/forums/viewtopic.php?t=13163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32822207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Drag Off Dimensions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D7362-FFA7-46B0-BA96-68533A6C6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38" y="2590800"/>
            <a:ext cx="2704762" cy="428571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64203256-7986-4028-B216-2E6098491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8" y="3200400"/>
            <a:ext cx="40195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82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Line Add Update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BAFC0-64A6-49D6-995B-9BDDC4E72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88" y="2428938"/>
            <a:ext cx="3571429" cy="50476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1B155A-EF00-4FA4-8321-0FF2A8DFA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2" y="3238356"/>
            <a:ext cx="377190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4C655-7D34-4FE3-A381-7394392F1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81319"/>
            <a:ext cx="3771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830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Trim Lines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AAFCC-3DEB-42A2-98B3-CC3C7DC9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514600"/>
            <a:ext cx="4161905" cy="47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5683AB-D963-4933-8A4D-D125FD6E3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8" y="3124200"/>
            <a:ext cx="3286125" cy="2162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48B96A-FD3B-44AA-8182-BD2E9CE1C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21" y="3124200"/>
            <a:ext cx="32861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89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Extend Lines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4AAD9-F759-46C9-9A67-776ECF3E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8" y="2514600"/>
            <a:ext cx="4647619" cy="43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7C445-CD6F-4857-89A1-839CFA446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" y="3038331"/>
            <a:ext cx="3429000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93CEA-785C-4CE3-BA91-DC061F98E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38331"/>
            <a:ext cx="3429000" cy="1847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89136B-23BC-464A-A5F2-20F876CD7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8" y="4985124"/>
            <a:ext cx="3381375" cy="1724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81D01D-A250-478A-A204-4DC9085C6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85124"/>
            <a:ext cx="33813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SDS/2 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4DCF3-3F0E-40F9-9932-2B42E570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2" y="2619512"/>
            <a:ext cx="3342857" cy="34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1C2708-F004-437B-B5F7-1578ED8C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619512"/>
            <a:ext cx="3266667" cy="3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08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6477000" cy="4114512"/>
          </a:xfrm>
        </p:spPr>
        <p:txBody>
          <a:bodyPr/>
          <a:lstStyle/>
          <a:p>
            <a:r>
              <a:rPr lang="en-US" dirty="0"/>
              <a:t>Extend Lines to Intersection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63025-AAA2-49FB-91A6-57E6E2C4F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8" y="2485757"/>
            <a:ext cx="7180952" cy="4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90812-18A7-49F1-9E1A-04C06AA2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" y="3010224"/>
            <a:ext cx="3429000" cy="1847850"/>
          </a:xfrm>
          <a:prstGeom prst="rect">
            <a:avLst/>
          </a:prstGeom>
        </p:spPr>
      </p:pic>
      <p:pic>
        <p:nvPicPr>
          <p:cNvPr id="12" name="Picture 11" descr="A picture containing object&#10;&#10;Description automatically generated">
            <a:extLst>
              <a:ext uri="{FF2B5EF4-FFF2-40B4-BE49-F238E27FC236}">
                <a16:creationId xmlns:a16="http://schemas.microsoft.com/office/drawing/2014/main" id="{5BFA9987-24D1-47AA-BB19-F2FF1BE23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24" y="3010224"/>
            <a:ext cx="3429000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E9E45-8901-4647-B856-7BBD147A0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" y="4944446"/>
            <a:ext cx="34290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29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580757"/>
          </a:xfrm>
        </p:spPr>
        <p:txBody>
          <a:bodyPr/>
          <a:lstStyle/>
          <a:p>
            <a:r>
              <a:rPr lang="en-US" dirty="0"/>
              <a:t>Sheet Item Add – Add Multiple Items at Once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67E8D-D971-4C21-AD6A-C60D4296E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485757"/>
            <a:ext cx="6248400" cy="4305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1D43D-2E85-41A4-9E89-3144E771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590800"/>
            <a:ext cx="4972488" cy="37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62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D6527A-3641-425E-9920-C5F8FBDA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484777"/>
            <a:ext cx="6248400" cy="4305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580757"/>
          </a:xfrm>
        </p:spPr>
        <p:txBody>
          <a:bodyPr/>
          <a:lstStyle/>
          <a:p>
            <a:r>
              <a:rPr lang="en-US" dirty="0"/>
              <a:t>Sheet Item Add – Add Multiple Items at Once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31391871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Show Moment Symbol on EVU</a:t>
            </a:r>
          </a:p>
          <a:p>
            <a:pPr lvl="1"/>
            <a:r>
              <a:rPr lang="en-US" dirty="0"/>
              <a:t>Regardless of Modeled Connection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3AAFA-9928-44F3-9F7B-E00990A96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3151917"/>
            <a:ext cx="4953000" cy="3324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AD8497-CBCF-42B0-A7F1-F533D841CC92}"/>
              </a:ext>
            </a:extLst>
          </p:cNvPr>
          <p:cNvSpPr/>
          <p:nvPr/>
        </p:nvSpPr>
        <p:spPr>
          <a:xfrm>
            <a:off x="2362201" y="5890678"/>
            <a:ext cx="17526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51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Bolt Symbols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98045-1961-4506-ADD8-A68A65280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5" y="2508957"/>
            <a:ext cx="4866667" cy="36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60D3-EE44-4BE7-9D5E-C8254F5ED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65" y="2971800"/>
            <a:ext cx="3342857" cy="240952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718B12-9EB5-494A-A28D-6CEC2BC62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87" y="3052672"/>
            <a:ext cx="263842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091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Bolt Symbol Combo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50A51-CDE9-4B1A-8C9D-AE1D08925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1" y="2538434"/>
            <a:ext cx="5895238" cy="333333"/>
          </a:xfrm>
          <a:prstGeom prst="rect">
            <a:avLst/>
          </a:prstGeom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1C7457B1-4EC5-4E4F-9648-A0A9350E0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67050"/>
            <a:ext cx="2352675" cy="723900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D806F1A9-86B3-49F6-8E34-CE6BEE1D4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91715"/>
            <a:ext cx="2552700" cy="72390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C23F2E-38A0-4067-AAC7-60360F8FA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87" y="3052672"/>
            <a:ext cx="263842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62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>
            <a:normAutofit/>
          </a:bodyPr>
          <a:lstStyle/>
          <a:p>
            <a:r>
              <a:rPr lang="en-US" dirty="0"/>
              <a:t>Erection Views</a:t>
            </a:r>
          </a:p>
          <a:p>
            <a:r>
              <a:rPr lang="en-US" dirty="0"/>
              <a:t>See Previous Presentation from</a:t>
            </a:r>
          </a:p>
          <a:p>
            <a:pPr marL="0" indent="0">
              <a:buNone/>
            </a:pPr>
            <a:r>
              <a:rPr lang="en-US" dirty="0"/>
              <a:t>    2017 Users Group Conference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https://sds2.com/events/usersgroup/2017presentations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9EF4BD-EA76-43F8-B418-8AF3BC9B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67200"/>
            <a:ext cx="7543800" cy="20014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819BA3-6D31-4A04-AB11-277FC1517654}"/>
              </a:ext>
            </a:extLst>
          </p:cNvPr>
          <p:cNvSpPr/>
          <p:nvPr/>
        </p:nvSpPr>
        <p:spPr>
          <a:xfrm>
            <a:off x="419100" y="5306008"/>
            <a:ext cx="27051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3472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Non-Standard Field Bolts on Erection Views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BBF1C-CFE9-4E40-8459-797C2A9D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438400"/>
            <a:ext cx="5990476" cy="333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81209-453F-415F-9930-7FAAA76E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17" y="2800906"/>
            <a:ext cx="5638800" cy="39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137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Non-Standard Field Bolts on Erection Views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BBF1C-CFE9-4E40-8459-797C2A9D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438400"/>
            <a:ext cx="5990476" cy="33333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12C39A-0614-4EDA-A172-20FB349FB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" y="2729213"/>
            <a:ext cx="2720546" cy="39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73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Scale Anchor Bolt Layout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FF8E4-B0DC-4D52-89B5-D11A18E2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49" y="2514600"/>
            <a:ext cx="2304762" cy="25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CCE23-08C1-4F56-BB50-65BAFAD0F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3" y="2881533"/>
            <a:ext cx="4809524" cy="3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SDS/2 Concrete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82EEFB-4712-4D0C-B03A-E0B9E5221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14" y="1933803"/>
            <a:ext cx="3114286" cy="2923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9F183D-6C5E-4B32-8950-18EA24FB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924" y="1953038"/>
            <a:ext cx="2390476" cy="2819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AD3AE-0F8C-44B4-A97E-DB891EA51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953038"/>
            <a:ext cx="3019048" cy="3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86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Always Show Detail Erection View Defaults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17585-8EBA-4CC7-8B7F-AC0A073B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5" y="2438400"/>
            <a:ext cx="4228571" cy="36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21C1D-8F12-4BA4-B411-27A594D7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63428"/>
            <a:ext cx="6477000" cy="39353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EB91E8-333F-4E06-ACDA-77F3F75B4544}"/>
              </a:ext>
            </a:extLst>
          </p:cNvPr>
          <p:cNvSpPr/>
          <p:nvPr/>
        </p:nvSpPr>
        <p:spPr>
          <a:xfrm>
            <a:off x="3616356" y="4578692"/>
            <a:ext cx="1717644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5119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Editor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305800" cy="2743200"/>
          </a:xfrm>
        </p:spPr>
        <p:txBody>
          <a:bodyPr/>
          <a:lstStyle/>
          <a:p>
            <a:r>
              <a:rPr lang="en-US" dirty="0"/>
              <a:t>"</a:t>
            </a:r>
            <a:r>
              <a:rPr lang="en-US" i="1" dirty="0">
                <a:hlinkClick r:id="rId2"/>
              </a:rPr>
              <a:t>Detail BOM only</a:t>
            </a:r>
            <a:r>
              <a:rPr lang="en-US" dirty="0"/>
              <a:t>" no longer saves the choice that the user has made to it.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81BD7-155B-436D-BE7F-6235BBC8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57" y="2971800"/>
            <a:ext cx="4042934" cy="378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F64B3-E42F-4BA5-86B4-D3C09B8E6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317" y="2537527"/>
            <a:ext cx="3192958" cy="42192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EF8031-74B3-4C16-B2A9-FFFE4F73E342}"/>
              </a:ext>
            </a:extLst>
          </p:cNvPr>
          <p:cNvSpPr/>
          <p:nvPr/>
        </p:nvSpPr>
        <p:spPr>
          <a:xfrm>
            <a:off x="3446478" y="4342360"/>
            <a:ext cx="1049322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623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Stairs and Railing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458200" cy="2209800"/>
          </a:xfrm>
        </p:spPr>
        <p:txBody>
          <a:bodyPr/>
          <a:lstStyle/>
          <a:p>
            <a:r>
              <a:rPr lang="en-US" dirty="0"/>
              <a:t>See Previous Presentation from</a:t>
            </a:r>
          </a:p>
          <a:p>
            <a:pPr marL="0" indent="0">
              <a:buNone/>
            </a:pPr>
            <a:r>
              <a:rPr lang="en-US" dirty="0"/>
              <a:t>    2018 Users Group Conference</a:t>
            </a:r>
          </a:p>
          <a:p>
            <a:r>
              <a:rPr lang="en-US" sz="2400" dirty="0">
                <a:hlinkClick r:id="rId2"/>
              </a:rPr>
              <a:t>https://sds2.com/events/usersgroup/2018presentations</a:t>
            </a:r>
            <a:endParaRPr lang="en-US" sz="2400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C6497-1302-4F1E-AEF7-5B03A0F6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04286"/>
            <a:ext cx="7480177" cy="2027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6E1DFF-D8D1-451B-AE58-586F39E144B4}"/>
              </a:ext>
            </a:extLst>
          </p:cNvPr>
          <p:cNvSpPr/>
          <p:nvPr/>
        </p:nvSpPr>
        <p:spPr>
          <a:xfrm>
            <a:off x="410592" y="5257800"/>
            <a:ext cx="3551808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8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Setup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458200" cy="2209800"/>
          </a:xfrm>
        </p:spPr>
        <p:txBody>
          <a:bodyPr/>
          <a:lstStyle/>
          <a:p>
            <a:r>
              <a:rPr lang="en-US" dirty="0"/>
              <a:t>4 Different Tread Types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F39A6-D10B-49B1-A162-CA5DF937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450683"/>
            <a:ext cx="5029200" cy="4331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E04D9C-F435-4C65-A2D5-2B844DCCF119}"/>
              </a:ext>
            </a:extLst>
          </p:cNvPr>
          <p:cNvSpPr/>
          <p:nvPr/>
        </p:nvSpPr>
        <p:spPr>
          <a:xfrm>
            <a:off x="578529" y="2590800"/>
            <a:ext cx="114300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8816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D02760-F8E9-4049-97C6-9AB8A1B1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382" y="1104924"/>
            <a:ext cx="3066667" cy="19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7673D-AAA4-46C1-B322-F791FC0F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28" y="1104924"/>
            <a:ext cx="2571429" cy="190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C7E92-0B67-4AC7-8A1B-D21BB76D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47800"/>
            <a:ext cx="5638800" cy="53042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168621-52AE-4E69-9F31-4008698982F0}"/>
              </a:ext>
            </a:extLst>
          </p:cNvPr>
          <p:cNvSpPr/>
          <p:nvPr/>
        </p:nvSpPr>
        <p:spPr>
          <a:xfrm>
            <a:off x="1653428" y="1676400"/>
            <a:ext cx="2308972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38EB2-0969-418B-ADF3-5C492923D4AC}"/>
              </a:ext>
            </a:extLst>
          </p:cNvPr>
          <p:cNvSpPr txBox="1"/>
          <p:nvPr/>
        </p:nvSpPr>
        <p:spPr>
          <a:xfrm>
            <a:off x="4572000" y="1378803"/>
            <a:ext cx="31242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New Type – Plate tread</a:t>
            </a:r>
          </a:p>
          <a:p>
            <a:pPr algn="l"/>
            <a:r>
              <a:rPr lang="en-US" sz="2400" b="1" dirty="0"/>
              <a:t>No Concrete Fill!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818FA9-A4B7-4B3D-8AC1-F926D930957E}"/>
              </a:ext>
            </a:extLst>
          </p:cNvPr>
          <p:cNvSpPr/>
          <p:nvPr/>
        </p:nvSpPr>
        <p:spPr>
          <a:xfrm>
            <a:off x="3810000" y="2209800"/>
            <a:ext cx="2308972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C174-648F-4751-A183-28C7EC87A96A}"/>
              </a:ext>
            </a:extLst>
          </p:cNvPr>
          <p:cNvSpPr/>
          <p:nvPr/>
        </p:nvSpPr>
        <p:spPr>
          <a:xfrm>
            <a:off x="1653428" y="4724400"/>
            <a:ext cx="4594972" cy="1447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4B204-5E80-4AD9-95A1-3E23605FDA24}"/>
              </a:ext>
            </a:extLst>
          </p:cNvPr>
          <p:cNvSpPr txBox="1"/>
          <p:nvPr/>
        </p:nvSpPr>
        <p:spPr>
          <a:xfrm>
            <a:off x="6347572" y="4724930"/>
            <a:ext cx="22860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Control over support and hole </a:t>
            </a:r>
            <a:r>
              <a:rPr lang="en-US" sz="2400" b="1" dirty="0" err="1"/>
              <a:t>locaitons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A85CD9-28C5-4FCF-9FF1-649C7DCDA2E8}"/>
              </a:ext>
            </a:extLst>
          </p:cNvPr>
          <p:cNvSpPr/>
          <p:nvPr/>
        </p:nvSpPr>
        <p:spPr>
          <a:xfrm>
            <a:off x="1524000" y="2667000"/>
            <a:ext cx="9906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00D7CB-EDFD-4F64-B9EE-7D12C27D2CA8}"/>
              </a:ext>
            </a:extLst>
          </p:cNvPr>
          <p:cNvSpPr txBox="1"/>
          <p:nvPr/>
        </p:nvSpPr>
        <p:spPr>
          <a:xfrm>
            <a:off x="38100" y="3268917"/>
            <a:ext cx="2476500" cy="46488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Checkered Plate!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14F197-2273-4397-A04B-28E59B6AD74E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6D01A16-A3D9-4130-9077-08D26F3E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066800"/>
          </a:xfrm>
        </p:spPr>
        <p:txBody>
          <a:bodyPr/>
          <a:lstStyle/>
          <a:p>
            <a:r>
              <a:rPr lang="en-US" dirty="0"/>
              <a:t>Stair Setup Options</a:t>
            </a:r>
          </a:p>
        </p:txBody>
      </p:sp>
    </p:spTree>
    <p:extLst>
      <p:ext uri="{BB962C8B-B14F-4D97-AF65-F5344CB8AC3E}">
        <p14:creationId xmlns:p14="http://schemas.microsoft.com/office/powerpoint/2010/main" val="28381432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Setup Options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18AEB-02DE-4A01-81D2-71B01DD7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33600"/>
            <a:ext cx="2966929" cy="3119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5A8326-762D-4DB8-B8E9-17752A56B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057" y="1866876"/>
            <a:ext cx="2971800" cy="3482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4FCEC1-8174-4D32-BA44-25B29BF9E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905000"/>
            <a:ext cx="2882671" cy="36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737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E61E4-A4E8-4A3D-B8F8-90163B542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1" y="1447800"/>
            <a:ext cx="4590543" cy="4924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58A8C-527D-43A9-9C72-1728C826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693091" cy="4181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CFBF9-6861-423A-9BD3-13FEEFB51F54}"/>
              </a:ext>
            </a:extLst>
          </p:cNvPr>
          <p:cNvSpPr txBox="1"/>
          <p:nvPr/>
        </p:nvSpPr>
        <p:spPr>
          <a:xfrm>
            <a:off x="2750252" y="5541399"/>
            <a:ext cx="35052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Setup Options changed to match desired shape.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786AAE-BD4D-41AA-BCD7-731F5EDBAB74}"/>
              </a:ext>
            </a:extLst>
          </p:cNvPr>
          <p:cNvSpPr txBox="1"/>
          <p:nvPr/>
        </p:nvSpPr>
        <p:spPr>
          <a:xfrm>
            <a:off x="230686" y="2784901"/>
            <a:ext cx="154305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Checkered Plate!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EEC87-B556-401E-B828-A50B5024C495}"/>
              </a:ext>
            </a:extLst>
          </p:cNvPr>
          <p:cNvSpPr/>
          <p:nvPr/>
        </p:nvSpPr>
        <p:spPr>
          <a:xfrm>
            <a:off x="1828800" y="2895600"/>
            <a:ext cx="10668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0EBBB0-4723-4AA5-9684-3B20A2E22E9A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D7FAA7-9F6F-43A0-BBD5-58C850AF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066800"/>
          </a:xfrm>
        </p:spPr>
        <p:txBody>
          <a:bodyPr/>
          <a:lstStyle/>
          <a:p>
            <a:r>
              <a:rPr lang="en-US" dirty="0"/>
              <a:t>Stair Setup Options</a:t>
            </a:r>
          </a:p>
        </p:txBody>
      </p:sp>
    </p:spTree>
    <p:extLst>
      <p:ext uri="{BB962C8B-B14F-4D97-AF65-F5344CB8AC3E}">
        <p14:creationId xmlns:p14="http://schemas.microsoft.com/office/powerpoint/2010/main" val="205792003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bailey\AppData\Local\Temp\SNAGHTML8b4176b.PNG">
            <a:extLst>
              <a:ext uri="{FF2B5EF4-FFF2-40B4-BE49-F238E27FC236}">
                <a16:creationId xmlns:a16="http://schemas.microsoft.com/office/drawing/2014/main" id="{24E59345-5345-4DA9-9F3C-E8F76544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7" y="1375299"/>
            <a:ext cx="471678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DAB4B-BC85-48A5-AFEE-6F6B55FE8A58}"/>
              </a:ext>
            </a:extLst>
          </p:cNvPr>
          <p:cNvSpPr/>
          <p:nvPr/>
        </p:nvSpPr>
        <p:spPr>
          <a:xfrm>
            <a:off x="3429000" y="39624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30DB2-3722-4F0D-9049-89274374A2E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733800" y="2230941"/>
            <a:ext cx="1524000" cy="16112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524ABAD-97A8-4185-9AF6-ED656E467E36}"/>
              </a:ext>
            </a:extLst>
          </p:cNvPr>
          <p:cNvSpPr txBox="1"/>
          <p:nvPr/>
        </p:nvSpPr>
        <p:spPr>
          <a:xfrm>
            <a:off x="5257800" y="1446111"/>
            <a:ext cx="29718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Option to Independently customize each stair to vary tread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79744-F018-4E77-B1D4-7B084C41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10" y="3182548"/>
            <a:ext cx="3044339" cy="3066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73E469-8983-4977-B2D2-25A770E08E9F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7306390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06A272-3C61-417E-9268-9F3BCA436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83" y="1371597"/>
            <a:ext cx="4717031" cy="5486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9785D-DE77-401F-AA7B-2AFB0BE32AB5}"/>
              </a:ext>
            </a:extLst>
          </p:cNvPr>
          <p:cNvSpPr/>
          <p:nvPr/>
        </p:nvSpPr>
        <p:spPr>
          <a:xfrm>
            <a:off x="1752600" y="4191000"/>
            <a:ext cx="19812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ECC184-3B23-480A-975E-D9876B1A18D6}"/>
              </a:ext>
            </a:extLst>
          </p:cNvPr>
          <p:cNvCxnSpPr/>
          <p:nvPr/>
        </p:nvCxnSpPr>
        <p:spPr>
          <a:xfrm flipH="1">
            <a:off x="3733800" y="3429000"/>
            <a:ext cx="1524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499922-CEC9-4EA8-828A-18CED32697D9}"/>
              </a:ext>
            </a:extLst>
          </p:cNvPr>
          <p:cNvSpPr txBox="1"/>
          <p:nvPr/>
        </p:nvSpPr>
        <p:spPr>
          <a:xfrm>
            <a:off x="5149307" y="2502760"/>
            <a:ext cx="3569786" cy="378565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Grating Profile, Plate Profile and Continuous profile allow independent modification of the top tread and bottom tread.</a:t>
            </a:r>
          </a:p>
          <a:p>
            <a:pPr algn="l"/>
            <a:endParaRPr lang="en-US" sz="2400" b="1" dirty="0"/>
          </a:p>
          <a:p>
            <a:pPr algn="l"/>
            <a:r>
              <a:rPr lang="en-US" sz="2400" b="1" dirty="0"/>
              <a:t>Great use for different support angles or tread/riser profile at Top/Bottom.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63E7A5-B383-476A-AA5C-889F969A8E42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41767567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41F72-D57A-480D-942C-FBC4441AB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03" y="1371600"/>
            <a:ext cx="4729115" cy="5500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BA35B-54A2-4CDA-929F-3D9E51B10C63}"/>
              </a:ext>
            </a:extLst>
          </p:cNvPr>
          <p:cNvSpPr/>
          <p:nvPr/>
        </p:nvSpPr>
        <p:spPr>
          <a:xfrm>
            <a:off x="1752600" y="4876800"/>
            <a:ext cx="3578218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9F292-F07D-4353-A7EA-87CABEBC579A}"/>
              </a:ext>
            </a:extLst>
          </p:cNvPr>
          <p:cNvSpPr txBox="1"/>
          <p:nvPr/>
        </p:nvSpPr>
        <p:spPr>
          <a:xfrm>
            <a:off x="5410200" y="3810000"/>
            <a:ext cx="328449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Independently change Support Angle Locations within stair edit screen.</a:t>
            </a:r>
          </a:p>
          <a:p>
            <a:pPr algn="l"/>
            <a:r>
              <a:rPr lang="en-US" sz="2400" b="1" dirty="0"/>
              <a:t>(Pan Stair Only)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3258D0-D3EA-40A7-A01C-6AD7376FBA14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25720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SDS/2 Concrete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161EC-E8F1-4C94-BBBC-2439D441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114512"/>
          </a:xfrm>
        </p:spPr>
        <p:txBody>
          <a:bodyPr/>
          <a:lstStyle/>
          <a:p>
            <a:r>
              <a:rPr lang="en-US" dirty="0"/>
              <a:t>Thursday 8:00 am Session</a:t>
            </a:r>
          </a:p>
          <a:p>
            <a:r>
              <a:rPr lang="en-US" dirty="0"/>
              <a:t>YouTube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4DCE3-BFBF-4DA9-9072-4BE01E59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12" y="3000031"/>
            <a:ext cx="7315209" cy="1284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2E10B-852B-43B3-991C-5EEFAC5C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1" y="4284445"/>
            <a:ext cx="7143229" cy="25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1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41F72-D57A-480D-942C-FBC4441AB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03" y="1371600"/>
            <a:ext cx="4729115" cy="5500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A1670-6373-4DA6-AE3C-984F8174A11F}"/>
              </a:ext>
            </a:extLst>
          </p:cNvPr>
          <p:cNvSpPr/>
          <p:nvPr/>
        </p:nvSpPr>
        <p:spPr>
          <a:xfrm>
            <a:off x="3429000" y="3352800"/>
            <a:ext cx="17526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29DE33-4F73-4F6B-8B17-BCC4826C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537651"/>
            <a:ext cx="3162208" cy="3630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665BE-4B66-4899-A8B0-862CBDBB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658" y="3974362"/>
            <a:ext cx="4658039" cy="88579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13640-4ECA-41FD-9188-8D9B67045473}"/>
              </a:ext>
            </a:extLst>
          </p:cNvPr>
          <p:cNvSpPr txBox="1"/>
          <p:nvPr/>
        </p:nvSpPr>
        <p:spPr>
          <a:xfrm>
            <a:off x="808866" y="2465529"/>
            <a:ext cx="31242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“Thickness at Landing” option replaced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016E98-7EF4-46B8-85AA-6BC81B395BC3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7273177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51906-F865-4A32-81B4-83761181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63" y="1357542"/>
            <a:ext cx="4729116" cy="550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EBC68D-DF45-447F-BE80-A2FAF76E28C5}"/>
              </a:ext>
            </a:extLst>
          </p:cNvPr>
          <p:cNvSpPr/>
          <p:nvPr/>
        </p:nvSpPr>
        <p:spPr>
          <a:xfrm>
            <a:off x="3429000" y="3325488"/>
            <a:ext cx="1752600" cy="4105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6A76E-A479-4E65-B897-C4C9BD52B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790" y="1410811"/>
            <a:ext cx="2541606" cy="3829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2E6CB-18C4-4114-9446-D92FEC993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672672"/>
            <a:ext cx="5325699" cy="8381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35D383-EAD7-4261-927B-9448D496D50C}"/>
              </a:ext>
            </a:extLst>
          </p:cNvPr>
          <p:cNvCxnSpPr/>
          <p:nvPr/>
        </p:nvCxnSpPr>
        <p:spPr>
          <a:xfrm flipV="1">
            <a:off x="7772400" y="3810000"/>
            <a:ext cx="0" cy="8626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854565-3503-4C6B-A0BC-BBBF19C5964E}"/>
              </a:ext>
            </a:extLst>
          </p:cNvPr>
          <p:cNvCxnSpPr/>
          <p:nvPr/>
        </p:nvCxnSpPr>
        <p:spPr>
          <a:xfrm>
            <a:off x="6934200" y="48768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3E8E195-9A0B-4A7A-8315-F63F85DC7E6B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3129007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51906-F865-4A32-81B4-83761181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63" y="1357542"/>
            <a:ext cx="4729116" cy="550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9EEF0-41E9-4B74-81D0-DC88724F0924}"/>
              </a:ext>
            </a:extLst>
          </p:cNvPr>
          <p:cNvSpPr/>
          <p:nvPr/>
        </p:nvSpPr>
        <p:spPr>
          <a:xfrm>
            <a:off x="1821179" y="3657600"/>
            <a:ext cx="16764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3F9C52-8A44-462D-A053-A1EF1945938F}"/>
              </a:ext>
            </a:extLst>
          </p:cNvPr>
          <p:cNvCxnSpPr>
            <a:cxnSpLocks/>
          </p:cNvCxnSpPr>
          <p:nvPr/>
        </p:nvCxnSpPr>
        <p:spPr>
          <a:xfrm flipH="1">
            <a:off x="3498293" y="1981200"/>
            <a:ext cx="921307" cy="16259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117799-E010-45BF-91B2-8524CF7ECA80}"/>
              </a:ext>
            </a:extLst>
          </p:cNvPr>
          <p:cNvSpPr txBox="1"/>
          <p:nvPr/>
        </p:nvSpPr>
        <p:spPr>
          <a:xfrm>
            <a:off x="4399342" y="1699875"/>
            <a:ext cx="25908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CNC on Stringer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3BBF8-4351-4D21-A2F0-317520AD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276600"/>
            <a:ext cx="2171588" cy="2993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26ED50-C787-48A4-9995-E6965430E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01" y="3276600"/>
            <a:ext cx="2190355" cy="2928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0DB412-B127-42E7-BEEB-EE633DFDD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73" y="4052757"/>
            <a:ext cx="2980952" cy="7904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26AFA-28C9-4F9A-8D88-113923CDC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213" y="5943600"/>
            <a:ext cx="2064361" cy="21764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59237F-C3E7-4DB0-AA8D-457461EC6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314" y="5943600"/>
            <a:ext cx="2087067" cy="1962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422F83-206B-4DD7-B4A6-B7996EA78262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129971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Setup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3593E-0427-446B-A7CC-48C3F6502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3630793" cy="5257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E2766-D72F-4C91-A128-EC0ADB7626C5}"/>
              </a:ext>
            </a:extLst>
          </p:cNvPr>
          <p:cNvSpPr txBox="1"/>
          <p:nvPr/>
        </p:nvSpPr>
        <p:spPr>
          <a:xfrm>
            <a:off x="4475482" y="1584665"/>
            <a:ext cx="436371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Setup: Stringer Views to Always Look From Inside of Stringer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4ECEA-363C-4BC6-B2CB-3155992D94F1}"/>
              </a:ext>
            </a:extLst>
          </p:cNvPr>
          <p:cNvSpPr/>
          <p:nvPr/>
        </p:nvSpPr>
        <p:spPr>
          <a:xfrm>
            <a:off x="1371600" y="1752600"/>
            <a:ext cx="25146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A316F5-E68D-473F-9022-DB2F0E2FC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28" y="1104924"/>
            <a:ext cx="2571429" cy="190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B8335-5365-48B5-B991-212CDD3A3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383" y="1109491"/>
            <a:ext cx="3066667" cy="1904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53078F-CA0F-4373-8DC9-70A7128021A2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5980425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37D2-8478-4715-8F0F-8E74D47F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46709"/>
            <a:ext cx="3019048" cy="2723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E821F-BFCE-4F82-BCA5-D10C6111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254" y="1908414"/>
            <a:ext cx="3124200" cy="43399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3F08E6-5D4B-46A0-98DE-D0477EB7BAAA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55913398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C2D942-4070-4DCB-865B-06A15215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7" y="1981200"/>
            <a:ext cx="2895238" cy="27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C8C7D-23D0-4128-B17D-AABE3A18D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828800"/>
            <a:ext cx="4415729" cy="4076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B1F2F-E609-497A-AFD6-7D2B9270744C}"/>
              </a:ext>
            </a:extLst>
          </p:cNvPr>
          <p:cNvSpPr/>
          <p:nvPr/>
        </p:nvSpPr>
        <p:spPr>
          <a:xfrm>
            <a:off x="457199" y="2895600"/>
            <a:ext cx="3056965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A79FA-32F6-4A99-B526-42AF2AD4A2F7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1615061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9458F-0C31-43F6-96F1-592BED2C9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74" y="1371600"/>
            <a:ext cx="4977350" cy="5434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A0AF5-1B30-427F-87F0-7E20EC6A7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895600"/>
            <a:ext cx="3219048" cy="9428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3A3B1B-BCD9-44F9-995F-6DD599DCB3C3}"/>
              </a:ext>
            </a:extLst>
          </p:cNvPr>
          <p:cNvSpPr/>
          <p:nvPr/>
        </p:nvSpPr>
        <p:spPr>
          <a:xfrm>
            <a:off x="609600" y="3124200"/>
            <a:ext cx="11430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3E09DB-E7EB-4772-A7F3-2029CFB014BC}"/>
              </a:ext>
            </a:extLst>
          </p:cNvPr>
          <p:cNvSpPr/>
          <p:nvPr/>
        </p:nvSpPr>
        <p:spPr>
          <a:xfrm>
            <a:off x="1898748" y="3009900"/>
            <a:ext cx="1908126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56B0C-0699-4A6E-B636-FDA12E889182}"/>
              </a:ext>
            </a:extLst>
          </p:cNvPr>
          <p:cNvSpPr txBox="1"/>
          <p:nvPr/>
        </p:nvSpPr>
        <p:spPr>
          <a:xfrm>
            <a:off x="4191000" y="1297089"/>
            <a:ext cx="38100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End Connection Options will Automatically Connect to Support beam.</a:t>
            </a:r>
          </a:p>
          <a:p>
            <a:pPr algn="l"/>
            <a:r>
              <a:rPr lang="en-US" sz="2400" b="1" dirty="0"/>
              <a:t>(No Calculations)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F2913D-0C73-44D2-8B44-CB2428CF9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916" y="3980400"/>
            <a:ext cx="3796884" cy="28258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A33113-222C-4D00-BD10-845E668FEFAA}"/>
              </a:ext>
            </a:extLst>
          </p:cNvPr>
          <p:cNvSpPr/>
          <p:nvPr/>
        </p:nvSpPr>
        <p:spPr>
          <a:xfrm>
            <a:off x="606474" y="6322911"/>
            <a:ext cx="6858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5AF1D-8E29-4F45-8E4C-712CA107949A}"/>
              </a:ext>
            </a:extLst>
          </p:cNvPr>
          <p:cNvSpPr txBox="1"/>
          <p:nvPr/>
        </p:nvSpPr>
        <p:spPr>
          <a:xfrm>
            <a:off x="0" y="5095949"/>
            <a:ext cx="1623837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Show Images does not work for Stair connections.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F4A828-CDA2-4A83-AB44-80C1B6CDB05B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58666696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4CE366-5645-48E8-9BF3-5A5D2357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74" y="1371600"/>
            <a:ext cx="4977350" cy="543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Edit Screen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3A3B1B-BCD9-44F9-995F-6DD599DCB3C3}"/>
              </a:ext>
            </a:extLst>
          </p:cNvPr>
          <p:cNvSpPr/>
          <p:nvPr/>
        </p:nvSpPr>
        <p:spPr>
          <a:xfrm>
            <a:off x="646424" y="3314700"/>
            <a:ext cx="11430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3E09DB-E7EB-4772-A7F3-2029CFB014BC}"/>
              </a:ext>
            </a:extLst>
          </p:cNvPr>
          <p:cNvSpPr/>
          <p:nvPr/>
        </p:nvSpPr>
        <p:spPr>
          <a:xfrm>
            <a:off x="1828633" y="3107185"/>
            <a:ext cx="1908126" cy="2093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06EAD-46F0-4C97-B8E1-A0B430F2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819400"/>
            <a:ext cx="3698100" cy="31476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443B2F-0A81-40AA-9533-B09B1685C6BB}"/>
              </a:ext>
            </a:extLst>
          </p:cNvPr>
          <p:cNvSpPr/>
          <p:nvPr/>
        </p:nvSpPr>
        <p:spPr>
          <a:xfrm>
            <a:off x="606474" y="6322911"/>
            <a:ext cx="6858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DD209-71B9-469D-AC27-63AD97EEE488}"/>
              </a:ext>
            </a:extLst>
          </p:cNvPr>
          <p:cNvSpPr txBox="1"/>
          <p:nvPr/>
        </p:nvSpPr>
        <p:spPr>
          <a:xfrm>
            <a:off x="0" y="5095949"/>
            <a:ext cx="1623837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Show Images does not work for Stair connections.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F5956E-372A-45E7-86CB-98E9C43DB5AF}"/>
              </a:ext>
            </a:extLst>
          </p:cNvPr>
          <p:cNvSpPr/>
          <p:nvPr/>
        </p:nvSpPr>
        <p:spPr>
          <a:xfrm>
            <a:off x="3048000" y="2590800"/>
            <a:ext cx="688759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A24A1-AFCE-4C62-BB43-6FD46772D325}"/>
              </a:ext>
            </a:extLst>
          </p:cNvPr>
          <p:cNvSpPr txBox="1"/>
          <p:nvPr/>
        </p:nvSpPr>
        <p:spPr>
          <a:xfrm>
            <a:off x="4038600" y="1564772"/>
            <a:ext cx="35052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Don’t Forget to Save Form Data for Connection!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32F543-8191-4624-AF01-CE9B07B6AA36}"/>
              </a:ext>
            </a:extLst>
          </p:cNvPr>
          <p:cNvCxnSpPr/>
          <p:nvPr/>
        </p:nvCxnSpPr>
        <p:spPr>
          <a:xfrm flipH="1">
            <a:off x="3736759" y="1823894"/>
            <a:ext cx="301841" cy="690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10294918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F603EE-408A-41D9-B224-A42E5321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43A1E-8B48-457A-BE45-408BD7FB6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4" y="1841377"/>
            <a:ext cx="5780433" cy="4800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A06D0F-3266-40EB-A874-02E4CEEB08E2}"/>
              </a:ext>
            </a:extLst>
          </p:cNvPr>
          <p:cNvSpPr/>
          <p:nvPr/>
        </p:nvSpPr>
        <p:spPr>
          <a:xfrm>
            <a:off x="1828800" y="2057400"/>
            <a:ext cx="21336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12D1FB-38B1-4A24-98D6-9A7D7C47DFF4}"/>
              </a:ext>
            </a:extLst>
          </p:cNvPr>
          <p:cNvSpPr/>
          <p:nvPr/>
        </p:nvSpPr>
        <p:spPr>
          <a:xfrm>
            <a:off x="1828800" y="2629188"/>
            <a:ext cx="21336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406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9AB87-5C9E-4352-89A8-BAC6F7EB1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41377"/>
            <a:ext cx="4372482" cy="4781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B616F5-9C57-41DF-A8F5-35346F90BAA2}"/>
              </a:ext>
            </a:extLst>
          </p:cNvPr>
          <p:cNvSpPr txBox="1"/>
          <p:nvPr/>
        </p:nvSpPr>
        <p:spPr>
          <a:xfrm>
            <a:off x="3048000" y="6396335"/>
            <a:ext cx="3429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Elevation View</a:t>
            </a:r>
          </a:p>
        </p:txBody>
      </p:sp>
    </p:spTree>
    <p:extLst>
      <p:ext uri="{BB962C8B-B14F-4D97-AF65-F5344CB8AC3E}">
        <p14:creationId xmlns:p14="http://schemas.microsoft.com/office/powerpoint/2010/main" val="389825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SDS/2 Concrete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161EC-E8F1-4C94-BBBC-2439D441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114512"/>
          </a:xfrm>
        </p:spPr>
        <p:txBody>
          <a:bodyPr/>
          <a:lstStyle/>
          <a:p>
            <a:r>
              <a:rPr lang="en-US" dirty="0"/>
              <a:t>YouTube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20866-0105-43E3-A0FB-731FE9136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24" y="2487124"/>
            <a:ext cx="8380952" cy="4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511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ACC978-F345-47D9-AB9C-C69FF254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00921"/>
            <a:ext cx="8156394" cy="475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B616F5-9C57-41DF-A8F5-35346F90BAA2}"/>
              </a:ext>
            </a:extLst>
          </p:cNvPr>
          <p:cNvSpPr txBox="1"/>
          <p:nvPr/>
        </p:nvSpPr>
        <p:spPr>
          <a:xfrm>
            <a:off x="3048000" y="6396335"/>
            <a:ext cx="3429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Elevation View</a:t>
            </a:r>
          </a:p>
        </p:txBody>
      </p:sp>
    </p:spTree>
    <p:extLst>
      <p:ext uri="{BB962C8B-B14F-4D97-AF65-F5344CB8AC3E}">
        <p14:creationId xmlns:p14="http://schemas.microsoft.com/office/powerpoint/2010/main" val="42486181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0673ED-B18A-49FC-A94F-69C8DDF0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57017"/>
            <a:ext cx="5987940" cy="500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485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B8DCB-9F37-472C-8311-67E23A0E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72794"/>
            <a:ext cx="4813301" cy="5052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5B98F-58AE-44E4-A739-96ADB0875F44}"/>
              </a:ext>
            </a:extLst>
          </p:cNvPr>
          <p:cNvSpPr txBox="1"/>
          <p:nvPr/>
        </p:nvSpPr>
        <p:spPr>
          <a:xfrm>
            <a:off x="1905000" y="6248400"/>
            <a:ext cx="37072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Elevation View</a:t>
            </a:r>
          </a:p>
        </p:txBody>
      </p:sp>
    </p:spTree>
    <p:extLst>
      <p:ext uri="{BB962C8B-B14F-4D97-AF65-F5344CB8AC3E}">
        <p14:creationId xmlns:p14="http://schemas.microsoft.com/office/powerpoint/2010/main" val="103873302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5B98F-58AE-44E4-A739-96ADB0875F44}"/>
              </a:ext>
            </a:extLst>
          </p:cNvPr>
          <p:cNvSpPr txBox="1"/>
          <p:nvPr/>
        </p:nvSpPr>
        <p:spPr>
          <a:xfrm>
            <a:off x="1905000" y="6248400"/>
            <a:ext cx="37072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Elevation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820B7-5907-4A9F-A0DC-A3CCC7A7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4" y="1841377"/>
            <a:ext cx="3867150" cy="43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785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5B98F-58AE-44E4-A739-96ADB0875F44}"/>
              </a:ext>
            </a:extLst>
          </p:cNvPr>
          <p:cNvSpPr txBox="1"/>
          <p:nvPr/>
        </p:nvSpPr>
        <p:spPr>
          <a:xfrm>
            <a:off x="1905000" y="6248400"/>
            <a:ext cx="37072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Elevation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418DF-B5B1-43B1-A98C-D7453FAB2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71" y="1752600"/>
            <a:ext cx="3570554" cy="44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4428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54085-0E8D-4963-BDFF-095D57A6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3035"/>
            <a:ext cx="9144000" cy="28519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B8F67-3400-4FD3-B4FF-6DA91D1E20E9}"/>
              </a:ext>
            </a:extLst>
          </p:cNvPr>
          <p:cNvSpPr txBox="1"/>
          <p:nvPr/>
        </p:nvSpPr>
        <p:spPr>
          <a:xfrm>
            <a:off x="3352800" y="6396335"/>
            <a:ext cx="2743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Plan View</a:t>
            </a:r>
          </a:p>
        </p:txBody>
      </p:sp>
    </p:spTree>
    <p:extLst>
      <p:ext uri="{BB962C8B-B14F-4D97-AF65-F5344CB8AC3E}">
        <p14:creationId xmlns:p14="http://schemas.microsoft.com/office/powerpoint/2010/main" val="30288667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B8F67-3400-4FD3-B4FF-6DA91D1E20E9}"/>
              </a:ext>
            </a:extLst>
          </p:cNvPr>
          <p:cNvSpPr txBox="1"/>
          <p:nvPr/>
        </p:nvSpPr>
        <p:spPr>
          <a:xfrm>
            <a:off x="3352800" y="6396335"/>
            <a:ext cx="2743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Plan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F3FB6-093B-422F-872C-87E10B932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857017"/>
            <a:ext cx="5743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1286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B8F67-3400-4FD3-B4FF-6DA91D1E20E9}"/>
              </a:ext>
            </a:extLst>
          </p:cNvPr>
          <p:cNvSpPr txBox="1"/>
          <p:nvPr/>
        </p:nvSpPr>
        <p:spPr>
          <a:xfrm>
            <a:off x="3352800" y="6396335"/>
            <a:ext cx="2743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Plan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1FB24-60C4-461C-9657-BE2CF312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2162105"/>
            <a:ext cx="83343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96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B8F67-3400-4FD3-B4FF-6DA91D1E20E9}"/>
              </a:ext>
            </a:extLst>
          </p:cNvPr>
          <p:cNvSpPr txBox="1"/>
          <p:nvPr/>
        </p:nvSpPr>
        <p:spPr>
          <a:xfrm>
            <a:off x="3352800" y="6396335"/>
            <a:ext cx="2743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Plan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B3D29-A8A6-4523-B40C-C21D2BF5D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101266"/>
            <a:ext cx="65532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4699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B8F67-3400-4FD3-B4FF-6DA91D1E20E9}"/>
              </a:ext>
            </a:extLst>
          </p:cNvPr>
          <p:cNvSpPr txBox="1"/>
          <p:nvPr/>
        </p:nvSpPr>
        <p:spPr>
          <a:xfrm>
            <a:off x="3352800" y="6396335"/>
            <a:ext cx="2743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Plan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791CF-FE7E-49BE-AA1E-B6D164C04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162105"/>
            <a:ext cx="83248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9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SDS/2 Concrete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161EC-E8F1-4C94-BBBC-2439D441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114512"/>
          </a:xfrm>
        </p:spPr>
        <p:txBody>
          <a:bodyPr/>
          <a:lstStyle/>
          <a:p>
            <a:r>
              <a:rPr lang="en-US" dirty="0"/>
              <a:t>YouTube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4BB6E-9B6C-43CC-8B01-D626BF1EE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8" y="2421103"/>
            <a:ext cx="8257143" cy="4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592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Quick Add Tool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5BF8-3DF6-4AAB-9234-8379141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4" y="1095305"/>
            <a:ext cx="2909681" cy="746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B8F67-3400-4FD3-B4FF-6DA91D1E20E9}"/>
              </a:ext>
            </a:extLst>
          </p:cNvPr>
          <p:cNvSpPr txBox="1"/>
          <p:nvPr/>
        </p:nvSpPr>
        <p:spPr>
          <a:xfrm>
            <a:off x="3352800" y="6396335"/>
            <a:ext cx="2743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Adding in Plan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60332-CCED-4D30-9EE7-1DFE254B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8945"/>
            <a:ext cx="3657600" cy="3255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50AF74-8426-41D9-9866-BA2798D6D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905000"/>
            <a:ext cx="3276600" cy="41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5141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Riser Component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8D908D-1AA1-49B7-95E1-81559D6A9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052" y="1982889"/>
            <a:ext cx="4284870" cy="3695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DAC1-DC0F-4A19-9D15-F1F5383F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4800600" cy="42786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4425C0-ACEB-430A-8041-E1908DA478BA}"/>
              </a:ext>
            </a:extLst>
          </p:cNvPr>
          <p:cNvSpPr/>
          <p:nvPr/>
        </p:nvSpPr>
        <p:spPr>
          <a:xfrm>
            <a:off x="6553200" y="2743200"/>
            <a:ext cx="533400" cy="1828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413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8F65CE-4113-41BC-A71B-C902C4A0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17" y="1905000"/>
            <a:ext cx="5068689" cy="434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Riser Component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4425C0-ACEB-430A-8041-E1908DA478BA}"/>
              </a:ext>
            </a:extLst>
          </p:cNvPr>
          <p:cNvSpPr/>
          <p:nvPr/>
        </p:nvSpPr>
        <p:spPr>
          <a:xfrm>
            <a:off x="3463261" y="2895600"/>
            <a:ext cx="533400" cy="1828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8769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Stair YouTube Videos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0040D-670E-436C-81A2-DC536C80F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01025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D1002-563B-46E2-83DA-07BB6812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4" y="3305175"/>
            <a:ext cx="80295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C7C-AF2B-40BA-B382-0C1763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6400800" cy="1066800"/>
          </a:xfrm>
        </p:spPr>
        <p:txBody>
          <a:bodyPr/>
          <a:lstStyle/>
          <a:p>
            <a:r>
              <a:rPr lang="en-US" dirty="0"/>
              <a:t>Railing Tools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64C41D-9AC5-4A50-B949-848C365D9998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A0904-13EA-46F0-8C8E-CD1DE94E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286000"/>
            <a:ext cx="2590800" cy="4435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607853-B7CA-4FAA-A1C8-C9AE7ACA4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2" y="2424825"/>
            <a:ext cx="2847619" cy="36952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E30761-3E4C-4D89-A15B-61793C40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73796"/>
            <a:ext cx="3048000" cy="685800"/>
          </a:xfrm>
        </p:spPr>
        <p:txBody>
          <a:bodyPr/>
          <a:lstStyle/>
          <a:p>
            <a:r>
              <a:rPr lang="en-US" dirty="0"/>
              <a:t>v2017 Tools</a:t>
            </a:r>
            <a:endParaRPr lang="en-US" sz="2400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A48135-93A0-45C5-BBB2-5BE058224FAA}"/>
              </a:ext>
            </a:extLst>
          </p:cNvPr>
          <p:cNvSpPr txBox="1">
            <a:spLocks/>
          </p:cNvSpPr>
          <p:nvPr/>
        </p:nvSpPr>
        <p:spPr>
          <a:xfrm>
            <a:off x="3962400" y="1773796"/>
            <a:ext cx="3048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215B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B5B5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327DA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B5B5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749D2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v2018 Tools</a:t>
            </a:r>
            <a:endParaRPr lang="en-US" sz="2400" dirty="0"/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B50CF2-0E8D-4834-BBF3-64CDF8F857E7}"/>
              </a:ext>
            </a:extLst>
          </p:cNvPr>
          <p:cNvSpPr/>
          <p:nvPr/>
        </p:nvSpPr>
        <p:spPr>
          <a:xfrm>
            <a:off x="4108968" y="3124200"/>
            <a:ext cx="2754864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3FDFBC-1E7F-4D41-8755-3B01A6880753}"/>
              </a:ext>
            </a:extLst>
          </p:cNvPr>
          <p:cNvSpPr/>
          <p:nvPr/>
        </p:nvSpPr>
        <p:spPr>
          <a:xfrm>
            <a:off x="4108968" y="5715000"/>
            <a:ext cx="2754864" cy="1006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3CCEC-3314-4877-B75F-9EBE58568EB2}"/>
              </a:ext>
            </a:extLst>
          </p:cNvPr>
          <p:cNvSpPr txBox="1"/>
          <p:nvPr/>
        </p:nvSpPr>
        <p:spPr>
          <a:xfrm>
            <a:off x="6865312" y="4147833"/>
            <a:ext cx="213360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Visual Feedback in Model during Operation in v2018</a:t>
            </a:r>
          </a:p>
        </p:txBody>
      </p:sp>
    </p:spTree>
    <p:extLst>
      <p:ext uri="{BB962C8B-B14F-4D97-AF65-F5344CB8AC3E}">
        <p14:creationId xmlns:p14="http://schemas.microsoft.com/office/powerpoint/2010/main" val="168549444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Stairs and Railing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458200" cy="2209800"/>
          </a:xfrm>
        </p:spPr>
        <p:txBody>
          <a:bodyPr/>
          <a:lstStyle/>
          <a:p>
            <a:r>
              <a:rPr lang="en-US" dirty="0"/>
              <a:t>See Previous Presentation from</a:t>
            </a:r>
          </a:p>
          <a:p>
            <a:pPr marL="0" indent="0">
              <a:buNone/>
            </a:pPr>
            <a:r>
              <a:rPr lang="en-US" dirty="0"/>
              <a:t>    2018 Users Group Conference</a:t>
            </a:r>
          </a:p>
          <a:p>
            <a:r>
              <a:rPr lang="en-US" sz="2400" dirty="0">
                <a:hlinkClick r:id="rId2"/>
              </a:rPr>
              <a:t>https://sds2.com/events/usersgroup/2018presentations</a:t>
            </a:r>
            <a:endParaRPr lang="en-US" sz="2400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C6497-1302-4F1E-AEF7-5B03A0F6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04286"/>
            <a:ext cx="7480177" cy="2027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6E1DFF-D8D1-451B-AE58-586F39E144B4}"/>
              </a:ext>
            </a:extLst>
          </p:cNvPr>
          <p:cNvSpPr/>
          <p:nvPr/>
        </p:nvSpPr>
        <p:spPr>
          <a:xfrm>
            <a:off x="410592" y="5257800"/>
            <a:ext cx="3551808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4305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Railing YouTube Videos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09587-85F6-4802-9173-A571F4486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4" y="1238250"/>
            <a:ext cx="8086725" cy="150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BDCDDE-5F30-455A-8FC6-DD25539B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28900"/>
            <a:ext cx="8515350" cy="156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177D20-49CB-4DDA-B29C-F0292201B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9" y="4086225"/>
            <a:ext cx="7181850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FFC1F2-AFB6-489C-8616-FE2325E9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5410200"/>
            <a:ext cx="82391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348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Railing YouTube Videos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2B8C1-8A56-4ED2-8532-8EFD8C7B8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14" y="1143000"/>
            <a:ext cx="8428571" cy="1438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1DB68-47B2-4B15-A1C1-CED6BB498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4" y="2571933"/>
            <a:ext cx="7514286" cy="1466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010AA-4A70-45E5-AA98-75F2BA905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4" y="4029248"/>
            <a:ext cx="8123809" cy="1380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5A758-3000-4A3A-903C-3CA866A3D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14" y="5410200"/>
            <a:ext cx="8266667" cy="1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435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05000"/>
            <a:ext cx="1828800" cy="4724400"/>
          </a:xfrm>
        </p:spPr>
        <p:txBody>
          <a:bodyPr>
            <a:normAutofit fontScale="55000" lnSpcReduction="20000"/>
          </a:bodyPr>
          <a:lstStyle/>
          <a:p>
            <a:r>
              <a:rPr lang="en-US" sz="2800" dirty="0"/>
              <a:t>PR 2714 </a:t>
            </a:r>
          </a:p>
          <a:p>
            <a:r>
              <a:rPr lang="en-US" sz="2800" dirty="0"/>
              <a:t>PR 11170 </a:t>
            </a:r>
          </a:p>
          <a:p>
            <a:r>
              <a:rPr lang="en-US" sz="2800" dirty="0"/>
              <a:t>PR 17097 </a:t>
            </a:r>
          </a:p>
          <a:p>
            <a:r>
              <a:rPr lang="en-US" sz="2800" dirty="0"/>
              <a:t>PR 29641 </a:t>
            </a:r>
          </a:p>
          <a:p>
            <a:r>
              <a:rPr lang="en-US" sz="2800" dirty="0"/>
              <a:t>PR 31341 </a:t>
            </a:r>
          </a:p>
          <a:p>
            <a:r>
              <a:rPr lang="en-US" sz="2800" dirty="0"/>
              <a:t>PR 34546 </a:t>
            </a:r>
          </a:p>
          <a:p>
            <a:r>
              <a:rPr lang="en-US" sz="2800" dirty="0"/>
              <a:t>PR 34579 </a:t>
            </a:r>
          </a:p>
          <a:p>
            <a:r>
              <a:rPr lang="en-US" sz="2800" dirty="0"/>
              <a:t>PR 34580 </a:t>
            </a:r>
          </a:p>
          <a:p>
            <a:r>
              <a:rPr lang="en-US" sz="2800" dirty="0"/>
              <a:t>PR 34582 </a:t>
            </a:r>
          </a:p>
          <a:p>
            <a:r>
              <a:rPr lang="en-US" sz="2800" dirty="0"/>
              <a:t>PR 34729 </a:t>
            </a:r>
          </a:p>
          <a:p>
            <a:r>
              <a:rPr lang="en-US" sz="2800" dirty="0"/>
              <a:t>PR 34746 </a:t>
            </a:r>
          </a:p>
          <a:p>
            <a:r>
              <a:rPr lang="en-US" sz="2800" dirty="0"/>
              <a:t>PR 35188 </a:t>
            </a:r>
          </a:p>
          <a:p>
            <a:r>
              <a:rPr lang="en-US" sz="2800" dirty="0"/>
              <a:t>PR 36072 </a:t>
            </a:r>
          </a:p>
          <a:p>
            <a:r>
              <a:rPr lang="en-US" sz="2800" dirty="0"/>
              <a:t>PR 36074 </a:t>
            </a:r>
          </a:p>
          <a:p>
            <a:r>
              <a:rPr lang="en-US" sz="2800" dirty="0"/>
              <a:t>PR 36276 </a:t>
            </a:r>
          </a:p>
          <a:p>
            <a:r>
              <a:rPr lang="en-US" sz="2800" dirty="0"/>
              <a:t>PR 36307 </a:t>
            </a:r>
          </a:p>
          <a:p>
            <a:r>
              <a:rPr lang="en-US" sz="2800" dirty="0"/>
              <a:t>PR 36400 </a:t>
            </a:r>
          </a:p>
          <a:p>
            <a:r>
              <a:rPr lang="en-US" sz="2800" dirty="0"/>
              <a:t>PR 36428 </a:t>
            </a:r>
          </a:p>
          <a:p>
            <a:r>
              <a:rPr lang="en-US" sz="2800" dirty="0"/>
              <a:t>PR 36524 </a:t>
            </a:r>
          </a:p>
          <a:p>
            <a:r>
              <a:rPr lang="en-US" sz="2800" dirty="0"/>
              <a:t>PR 36568 </a:t>
            </a: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D77B51-7A28-4C98-9841-65CC354018BE}"/>
              </a:ext>
            </a:extLst>
          </p:cNvPr>
          <p:cNvSpPr txBox="1">
            <a:spLocks/>
          </p:cNvSpPr>
          <p:nvPr/>
        </p:nvSpPr>
        <p:spPr>
          <a:xfrm>
            <a:off x="2362200" y="1905000"/>
            <a:ext cx="1828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215B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B5B5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327DA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B5B5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749D2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 36826 </a:t>
            </a:r>
          </a:p>
          <a:p>
            <a:r>
              <a:rPr lang="en-US" sz="2800" dirty="0"/>
              <a:t>PR 36940 </a:t>
            </a:r>
          </a:p>
          <a:p>
            <a:r>
              <a:rPr lang="en-US" sz="2800" dirty="0"/>
              <a:t>PR 37073 </a:t>
            </a:r>
          </a:p>
          <a:p>
            <a:r>
              <a:rPr lang="en-US" sz="2800" dirty="0"/>
              <a:t>PR 37118 </a:t>
            </a:r>
          </a:p>
          <a:p>
            <a:r>
              <a:rPr lang="en-US" sz="2800" dirty="0"/>
              <a:t>PR 37405 </a:t>
            </a:r>
          </a:p>
          <a:p>
            <a:r>
              <a:rPr lang="en-US" sz="2800" dirty="0"/>
              <a:t>PR 37524</a:t>
            </a:r>
          </a:p>
          <a:p>
            <a:r>
              <a:rPr lang="en-US" sz="2800" dirty="0"/>
              <a:t>PR 38196  </a:t>
            </a:r>
          </a:p>
          <a:p>
            <a:r>
              <a:rPr lang="en-US" sz="2800" dirty="0"/>
              <a:t>PR 39319 </a:t>
            </a:r>
          </a:p>
          <a:p>
            <a:r>
              <a:rPr lang="en-US" sz="2800" dirty="0"/>
              <a:t>PR 39376 </a:t>
            </a:r>
          </a:p>
          <a:p>
            <a:r>
              <a:rPr lang="en-US" sz="2800" dirty="0"/>
              <a:t>PR 39427 </a:t>
            </a:r>
          </a:p>
          <a:p>
            <a:r>
              <a:rPr lang="en-US" sz="2800" dirty="0"/>
              <a:t>PR 39423 </a:t>
            </a:r>
          </a:p>
          <a:p>
            <a:r>
              <a:rPr lang="en-US" sz="2800" dirty="0"/>
              <a:t>PR 39645 </a:t>
            </a:r>
          </a:p>
          <a:p>
            <a:r>
              <a:rPr lang="en-US" sz="2800" dirty="0"/>
              <a:t>PR 39708 </a:t>
            </a:r>
          </a:p>
          <a:p>
            <a:r>
              <a:rPr lang="en-US" sz="2800" dirty="0"/>
              <a:t>PR 39802 </a:t>
            </a:r>
          </a:p>
          <a:p>
            <a:r>
              <a:rPr lang="en-US" sz="2800" dirty="0"/>
              <a:t>PR 40018 </a:t>
            </a:r>
          </a:p>
          <a:p>
            <a:r>
              <a:rPr lang="en-US" sz="2800" dirty="0"/>
              <a:t>PR 40162 </a:t>
            </a:r>
          </a:p>
          <a:p>
            <a:r>
              <a:rPr lang="en-US" sz="2800" dirty="0"/>
              <a:t>PR 40313 </a:t>
            </a:r>
          </a:p>
          <a:p>
            <a:r>
              <a:rPr lang="en-US" sz="2800" dirty="0"/>
              <a:t>PR 40840 </a:t>
            </a:r>
          </a:p>
          <a:p>
            <a:r>
              <a:rPr lang="en-US" sz="2800" dirty="0"/>
              <a:t>PR 40843 </a:t>
            </a:r>
          </a:p>
          <a:p>
            <a:r>
              <a:rPr lang="en-US" sz="2800" dirty="0"/>
              <a:t>PR 40969 </a:t>
            </a:r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8F840F-BFC8-4822-98D1-3E7F70D91F57}"/>
              </a:ext>
            </a:extLst>
          </p:cNvPr>
          <p:cNvSpPr txBox="1">
            <a:spLocks/>
          </p:cNvSpPr>
          <p:nvPr/>
        </p:nvSpPr>
        <p:spPr>
          <a:xfrm>
            <a:off x="4191000" y="1905000"/>
            <a:ext cx="1828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215B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B5B5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327DA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B5B5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749D2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PR 41046 </a:t>
            </a:r>
          </a:p>
          <a:p>
            <a:r>
              <a:rPr lang="en-US" sz="1500" dirty="0"/>
              <a:t>PR 41458 </a:t>
            </a:r>
          </a:p>
          <a:p>
            <a:r>
              <a:rPr lang="en-US" sz="1500" dirty="0"/>
              <a:t>PR 41727 </a:t>
            </a:r>
          </a:p>
          <a:p>
            <a:r>
              <a:rPr lang="en-US" sz="1500" dirty="0"/>
              <a:t>PR 41768 </a:t>
            </a:r>
          </a:p>
          <a:p>
            <a:r>
              <a:rPr lang="en-US" sz="1500" dirty="0"/>
              <a:t>PR 41843 </a:t>
            </a:r>
          </a:p>
          <a:p>
            <a:r>
              <a:rPr lang="en-US" sz="1500" dirty="0"/>
              <a:t>PR 41998 </a:t>
            </a:r>
          </a:p>
          <a:p>
            <a:r>
              <a:rPr lang="en-US" sz="1500" dirty="0"/>
              <a:t>PR 42181 </a:t>
            </a:r>
          </a:p>
          <a:p>
            <a:r>
              <a:rPr lang="en-US" sz="1500" dirty="0"/>
              <a:t>PR 42193 </a:t>
            </a:r>
          </a:p>
          <a:p>
            <a:r>
              <a:rPr lang="en-US" sz="1500" dirty="0"/>
              <a:t>PR 42372 </a:t>
            </a:r>
          </a:p>
          <a:p>
            <a:r>
              <a:rPr lang="en-US" sz="1500" dirty="0"/>
              <a:t>PR 42421 </a:t>
            </a:r>
          </a:p>
          <a:p>
            <a:r>
              <a:rPr lang="en-US" sz="1500" dirty="0"/>
              <a:t>PR 42701 </a:t>
            </a:r>
          </a:p>
          <a:p>
            <a:r>
              <a:rPr lang="en-US" sz="1500" dirty="0"/>
              <a:t>PR 42852 </a:t>
            </a:r>
          </a:p>
          <a:p>
            <a:r>
              <a:rPr lang="en-US" sz="1500" dirty="0"/>
              <a:t>PR 43250 </a:t>
            </a:r>
          </a:p>
          <a:p>
            <a:r>
              <a:rPr lang="en-US" sz="1500" dirty="0"/>
              <a:t>PR 43185 </a:t>
            </a:r>
          </a:p>
          <a:p>
            <a:r>
              <a:rPr lang="en-US" sz="1500" dirty="0"/>
              <a:t>PR 43358 </a:t>
            </a:r>
          </a:p>
          <a:p>
            <a:r>
              <a:rPr lang="en-US" sz="1500" dirty="0"/>
              <a:t>PR 43628 </a:t>
            </a:r>
          </a:p>
          <a:p>
            <a:r>
              <a:rPr lang="en-US" sz="1500" dirty="0"/>
              <a:t>PR 43703 </a:t>
            </a:r>
          </a:p>
        </p:txBody>
      </p:sp>
    </p:spTree>
    <p:extLst>
      <p:ext uri="{BB962C8B-B14F-4D97-AF65-F5344CB8AC3E}">
        <p14:creationId xmlns:p14="http://schemas.microsoft.com/office/powerpoint/2010/main" val="274573376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Group Member Dimensioning Improvements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028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SDS/2 Concrete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161EC-E8F1-4C94-BBBC-2439D441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114512"/>
          </a:xfrm>
        </p:spPr>
        <p:txBody>
          <a:bodyPr/>
          <a:lstStyle/>
          <a:p>
            <a:r>
              <a:rPr lang="en-US" dirty="0"/>
              <a:t>YouTube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6B85F-A4AB-454E-8039-C63368BC4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2" y="2528047"/>
            <a:ext cx="8390476" cy="145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5C8F3-6541-462B-A212-BE793B86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62" y="3985190"/>
            <a:ext cx="8190476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5633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New Feature: "Persistent Ruler"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559722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FortoseExport</a:t>
            </a:r>
            <a:r>
              <a:rPr lang="en-US" sz="2800" dirty="0"/>
              <a:t> plugin has been added to SDS/2 releases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737329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IGES files can now be imported as either reference models or library parts</a:t>
            </a:r>
          </a:p>
          <a:p>
            <a:endParaRPr lang="en-US" sz="2800" dirty="0"/>
          </a:p>
          <a:p>
            <a:r>
              <a:rPr lang="en-US" sz="2800" dirty="0"/>
              <a:t>SDS/2 jobs may now be exported to the IGES file format</a:t>
            </a:r>
          </a:p>
          <a:p>
            <a:endParaRPr lang="en-US" sz="2800" dirty="0"/>
          </a:p>
          <a:p>
            <a:r>
              <a:rPr lang="en-US" sz="2800" dirty="0"/>
              <a:t>SDS/2 models may now be exported to AP203/214 STEP files</a:t>
            </a:r>
          </a:p>
        </p:txBody>
      </p:sp>
    </p:spTree>
    <p:extLst>
      <p:ext uri="{BB962C8B-B14F-4D97-AF65-F5344CB8AC3E}">
        <p14:creationId xmlns:p14="http://schemas.microsoft.com/office/powerpoint/2010/main" val="204419101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Beams may now be added vertically. However, connection design for vertical beams is not supported at this time and must be forced to get connection material.</a:t>
            </a:r>
          </a:p>
        </p:txBody>
      </p:sp>
    </p:spTree>
    <p:extLst>
      <p:ext uri="{BB962C8B-B14F-4D97-AF65-F5344CB8AC3E}">
        <p14:creationId xmlns:p14="http://schemas.microsoft.com/office/powerpoint/2010/main" val="199435023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Added the ability to have single angle braces or double angle back to back braces welded directly to the gusset.</a:t>
            </a:r>
          </a:p>
        </p:txBody>
      </p:sp>
    </p:spTree>
    <p:extLst>
      <p:ext uri="{BB962C8B-B14F-4D97-AF65-F5344CB8AC3E}">
        <p14:creationId xmlns:p14="http://schemas.microsoft.com/office/powerpoint/2010/main" val="57841152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IFC files may now be imported with members being set to system-generated</a:t>
            </a:r>
          </a:p>
        </p:txBody>
      </p:sp>
    </p:spTree>
    <p:extLst>
      <p:ext uri="{BB962C8B-B14F-4D97-AF65-F5344CB8AC3E}">
        <p14:creationId xmlns:p14="http://schemas.microsoft.com/office/powerpoint/2010/main" val="168994852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Users can now add member pins from the member end edit screen. </a:t>
            </a:r>
          </a:p>
        </p:txBody>
      </p:sp>
    </p:spTree>
    <p:extLst>
      <p:ext uri="{BB962C8B-B14F-4D97-AF65-F5344CB8AC3E}">
        <p14:creationId xmlns:p14="http://schemas.microsoft.com/office/powerpoint/2010/main" val="35469111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Enhancements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SDS/2 now exports files for the Zeman Beam Assembler</a:t>
            </a:r>
          </a:p>
          <a:p>
            <a:endParaRPr lang="en-US" sz="2800" dirty="0"/>
          </a:p>
          <a:p>
            <a:r>
              <a:rPr lang="en-US" sz="2800" dirty="0" err="1"/>
              <a:t>ZemanExport</a:t>
            </a:r>
            <a:r>
              <a:rPr lang="en-US" sz="2800" dirty="0"/>
              <a:t> in now included in SDS/2 releases. This plugin requires a DSTV license to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16724056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Upgrading Tips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Configuration File Overwriting</a:t>
            </a:r>
          </a:p>
          <a:p>
            <a:pPr lvl="1"/>
            <a:r>
              <a:rPr lang="en-US" sz="2400" dirty="0"/>
              <a:t>Copying Configuration from Previous Versions will not have all of the SDS/2 tools available (i.e. Right-Click Menu)</a:t>
            </a:r>
          </a:p>
          <a:p>
            <a:r>
              <a:rPr lang="en-US" sz="2800" dirty="0"/>
              <a:t>Toolbar Icons</a:t>
            </a:r>
          </a:p>
          <a:p>
            <a:pPr lvl="1"/>
            <a:r>
              <a:rPr lang="en-US" sz="2400" dirty="0"/>
              <a:t>Review All Toolbar Icons to see what is new.</a:t>
            </a:r>
          </a:p>
          <a:p>
            <a:pPr lvl="1"/>
            <a:r>
              <a:rPr lang="en-US" sz="2400" dirty="0"/>
              <a:t>Add New Icons when Necessary</a:t>
            </a:r>
          </a:p>
          <a:p>
            <a:r>
              <a:rPr lang="en-US" sz="2800" dirty="0"/>
              <a:t>Review Enhancements and Release Notes</a:t>
            </a:r>
          </a:p>
          <a:p>
            <a:pPr lvl="1"/>
            <a:r>
              <a:rPr lang="en-US" sz="2400" dirty="0"/>
              <a:t>Make any updates to Seed Jobs as necessary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811252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95DB4F-927C-453C-B69B-2DC035A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/>
              <a:t>A lot of features are included in each major release.</a:t>
            </a:r>
          </a:p>
          <a:p>
            <a:endParaRPr lang="en-US" sz="2800" dirty="0"/>
          </a:p>
          <a:p>
            <a:r>
              <a:rPr lang="en-US" sz="2800" dirty="0"/>
              <a:t>Do research to get the best results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7788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SDS/2 Concrete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161EC-E8F1-4C94-BBBC-2439D441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114512"/>
          </a:xfrm>
        </p:spPr>
        <p:txBody>
          <a:bodyPr/>
          <a:lstStyle/>
          <a:p>
            <a:r>
              <a:rPr lang="en-US" dirty="0"/>
              <a:t>YouTube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AFC2D-61D3-4209-8EB6-21787E26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37"/>
            <a:ext cx="7895238" cy="144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C7FA5-603A-4C7A-A274-A7DEA645E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71" y="3962256"/>
            <a:ext cx="8142857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946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270055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Design Criteria</a:t>
            </a:r>
            <a:r>
              <a:rPr lang="en-US" dirty="0"/>
              <a:t> has a new option to use either '</a:t>
            </a:r>
            <a:r>
              <a:rPr lang="en-US" i="1" dirty="0">
                <a:hlinkClick r:id="rId2"/>
              </a:rPr>
              <a:t>SCBF</a:t>
            </a:r>
            <a:r>
              <a:rPr lang="en-US" dirty="0"/>
              <a:t>' or '</a:t>
            </a:r>
            <a:r>
              <a:rPr lang="en-US" i="1" dirty="0">
                <a:hlinkClick r:id="rId2"/>
              </a:rPr>
              <a:t>OCBF</a:t>
            </a:r>
            <a:r>
              <a:rPr lang="en-US" dirty="0"/>
              <a:t>' for seismic gusset plate design.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5D4B4-EA33-4D10-8C95-67255B20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71800"/>
            <a:ext cx="6533333" cy="3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1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37DC-78AB-4C07-BD46-34BEB73E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1EDA-FB44-4D0E-8DAD-441DFD928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have you missed?</a:t>
            </a:r>
          </a:p>
          <a:p>
            <a:endParaRPr lang="en-US" dirty="0"/>
          </a:p>
          <a:p>
            <a:r>
              <a:rPr lang="en-US" dirty="0"/>
              <a:t>Are you using all the tools?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4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Splice – Inner Flange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Bolted Moment Beam Splice</a:t>
            </a:r>
          </a:p>
          <a:p>
            <a:pPr lvl="1"/>
            <a:r>
              <a:rPr lang="en-US" dirty="0"/>
              <a:t>Modify using Design Locks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8B8D1-6383-43C1-B2F7-FBD69599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3124200"/>
            <a:ext cx="6529066" cy="320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2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Point Gusset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Shared Gusset Plate does not need Middle Brace perpendicular to beam.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3C7DF-8F8E-4242-BDB1-970AC174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2800"/>
            <a:ext cx="3419691" cy="2999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A10BD-E78D-42A4-B961-4234D3C0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40" y="3429000"/>
            <a:ext cx="3456495" cy="29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Force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 2 – Percent Transfer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8B11B-9DA5-4420-BD42-C2DCDB91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0" y="2613147"/>
            <a:ext cx="4953000" cy="39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5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Bracing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to Skewed Beams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E908F-8CBE-4D9E-9F9A-42481D5D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3795" y="2564593"/>
            <a:ext cx="3940600" cy="41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9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Welded Moment Conn.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Connect directly to Column Flange</a:t>
            </a:r>
          </a:p>
          <a:p>
            <a:pPr lvl="1"/>
            <a:r>
              <a:rPr lang="en-US" dirty="0"/>
              <a:t>Use with Shop Frames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8D84D-5F34-48CE-853D-62D49FEE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90827"/>
            <a:ext cx="3666667" cy="2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76553-28E1-4AD6-B46D-31D8C0DF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00400"/>
            <a:ext cx="2800000" cy="32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65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Bolt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</a:t>
            </a:r>
            <a:r>
              <a:rPr lang="en-US" i="1" dirty="0">
                <a:hlinkClick r:id="rId2"/>
              </a:rPr>
              <a:t>Use expanded vertical bolt spacing</a:t>
            </a:r>
            <a:r>
              <a:rPr lang="en-US" dirty="0"/>
              <a:t>" no longer require an axial load to be operative.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F3605-15FA-48B8-8A3A-E4F66DE3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286179"/>
            <a:ext cx="5114286" cy="2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2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Grid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Multiple Grid Lines at Once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5F44C-5A3E-4DED-8972-EE6D9250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667000"/>
            <a:ext cx="2314286" cy="20761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7047C8-1680-4DA1-AF17-37F4A7844090}"/>
              </a:ext>
            </a:extLst>
          </p:cNvPr>
          <p:cNvSpPr/>
          <p:nvPr/>
        </p:nvSpPr>
        <p:spPr>
          <a:xfrm>
            <a:off x="1295400" y="4448847"/>
            <a:ext cx="1195917" cy="296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27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23485-F71D-43D9-9859-709E2B58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3266667" cy="1247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temporary Dimensions to the Model for </a:t>
            </a:r>
            <a:r>
              <a:rPr lang="en-US" dirty="0" err="1"/>
              <a:t>Refernce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047C8-1680-4DA1-AF17-37F4A7844090}"/>
              </a:ext>
            </a:extLst>
          </p:cNvPr>
          <p:cNvSpPr/>
          <p:nvPr/>
        </p:nvSpPr>
        <p:spPr>
          <a:xfrm>
            <a:off x="2743200" y="3148814"/>
            <a:ext cx="1195917" cy="296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64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for Model Checking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E99FF-3E0A-4871-BA84-934CB370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2" y="2590800"/>
            <a:ext cx="8686800" cy="38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85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Save and Load for later use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E99FF-3E0A-4871-BA84-934CB370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2" y="2590800"/>
            <a:ext cx="8686800" cy="3809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B0E14-3877-445E-A8B4-AE9CFB6A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66" y="2622612"/>
            <a:ext cx="3266667" cy="12476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163595-73E9-499F-A74B-F7D53BA20CFF}"/>
              </a:ext>
            </a:extLst>
          </p:cNvPr>
          <p:cNvSpPr/>
          <p:nvPr/>
        </p:nvSpPr>
        <p:spPr>
          <a:xfrm>
            <a:off x="3376083" y="3401627"/>
            <a:ext cx="1195917" cy="5004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9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know?</a:t>
            </a:r>
          </a:p>
          <a:p>
            <a:endParaRPr lang="en-US" dirty="0"/>
          </a:p>
        </p:txBody>
      </p:sp>
      <p:pic>
        <p:nvPicPr>
          <p:cNvPr id="2050" name="Picture 2" descr="Image result for unsure">
            <a:extLst>
              <a:ext uri="{FF2B5EF4-FFF2-40B4-BE49-F238E27FC236}">
                <a16:creationId xmlns:a16="http://schemas.microsoft.com/office/drawing/2014/main" id="{FDBDBB28-556A-45AF-9C2D-5C6C87A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19400"/>
            <a:ext cx="2598750" cy="25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3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 Clearance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Closest Distance between Two Materials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971EC-BB73-49E2-A3DA-52AD00FF8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90800"/>
            <a:ext cx="2276190" cy="4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5FDEE9-813E-4E5C-BDBC-94645153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200400"/>
            <a:ext cx="4800000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1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Dimensions Member Length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5E161-1E0D-4551-B7FF-51A9039A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54" y="2590800"/>
            <a:ext cx="2238095" cy="45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740F8-A12F-4A0E-B6C3-7265BF81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89" y="3200400"/>
            <a:ext cx="7075595" cy="318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34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 End Property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3FB4B-40F0-47B7-BFD9-B7508943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66" y="2505174"/>
            <a:ext cx="4161905" cy="1152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0BDE9E-602A-4405-A187-1D931C287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88" y="3733800"/>
            <a:ext cx="4419600" cy="27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97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Pins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7AF84-2962-411B-B450-945A8298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40" y="2468992"/>
            <a:ext cx="5567186" cy="41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12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Pins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6BF06-69D9-4D08-9ED5-C0319E217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38400"/>
            <a:ext cx="5616146" cy="42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9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 End Color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8C588-4D36-4F4C-8EE8-0D78E2A2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428922"/>
            <a:ext cx="4701746" cy="2878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72884-9688-47E6-A102-532A160C7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5" y="5303306"/>
            <a:ext cx="4701746" cy="14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0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 End Color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47978-3FBD-4464-8DAB-9BAFC33B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6781800" cy="4256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FC0B0E-08C3-4710-AC60-30600DB74305}"/>
              </a:ext>
            </a:extLst>
          </p:cNvPr>
          <p:cNvSpPr/>
          <p:nvPr/>
        </p:nvSpPr>
        <p:spPr>
          <a:xfrm>
            <a:off x="3848100" y="4648199"/>
            <a:ext cx="1463768" cy="185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38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 Pin</a:t>
            </a:r>
          </a:p>
          <a:p>
            <a:pPr lvl="1"/>
            <a:r>
              <a:rPr lang="en-US" dirty="0"/>
              <a:t>Automatically Determines Member Pins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4C4B5-A564-4B23-AB27-CEDF7546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05001"/>
            <a:ext cx="533400" cy="5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5EF1D-B7A3-4A7F-97DA-CF86DF8AE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" y="3124200"/>
            <a:ext cx="5352381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07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 Pin</a:t>
            </a:r>
          </a:p>
          <a:p>
            <a:pPr lvl="1"/>
            <a:r>
              <a:rPr lang="en-US" dirty="0"/>
              <a:t>Automatically Determines Member Pins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4C4B5-A564-4B23-AB27-CEDF7546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05001"/>
            <a:ext cx="533400" cy="511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912472-CF80-4AA6-838F-64C1AEBD8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90" y="3149598"/>
            <a:ext cx="3447619" cy="31142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BDC94A-1B5C-4D08-80BB-6340B9F6E2AD}"/>
              </a:ext>
            </a:extLst>
          </p:cNvPr>
          <p:cNvSpPr/>
          <p:nvPr/>
        </p:nvSpPr>
        <p:spPr>
          <a:xfrm>
            <a:off x="593632" y="3581400"/>
            <a:ext cx="1463768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64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Pin New Member Ends</a:t>
            </a:r>
          </a:p>
          <a:p>
            <a:pPr lvl="1"/>
            <a:r>
              <a:rPr lang="en-US" dirty="0"/>
              <a:t>Option to Have Member Pin Disabled when adding new members.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327EB-6D47-475D-9AD6-0623ED13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877627"/>
            <a:ext cx="557191" cy="5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8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How/2 on SDS2.com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C569F-695A-49DA-89D4-51791DF5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03310"/>
            <a:ext cx="5715000" cy="40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YouTube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Help Documentation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87370-415B-440E-B479-4CB48DFD6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14600"/>
            <a:ext cx="8085714" cy="1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Members from Job-to-Job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Right-Click “Copy to Clipboard”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9F1F1-3B68-474B-8EF7-BA4AC8515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2514600"/>
            <a:ext cx="2041254" cy="42430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C6E4B7-CA08-4416-9638-6B8C6CA9BF76}"/>
              </a:ext>
            </a:extLst>
          </p:cNvPr>
          <p:cNvSpPr/>
          <p:nvPr/>
        </p:nvSpPr>
        <p:spPr>
          <a:xfrm>
            <a:off x="457200" y="6096000"/>
            <a:ext cx="1562622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72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Members from Job-to-Job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 Using Reference Point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C6560-D351-4EDF-985A-0A2682B7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68444"/>
            <a:ext cx="4657749" cy="42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34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763000" cy="4114512"/>
          </a:xfrm>
        </p:spPr>
        <p:txBody>
          <a:bodyPr/>
          <a:lstStyle/>
          <a:p>
            <a:r>
              <a:rPr lang="en-US" dirty="0"/>
              <a:t>Girt Custom Member</a:t>
            </a:r>
          </a:p>
          <a:p>
            <a:pPr lvl="1"/>
            <a:r>
              <a:rPr lang="en-US" dirty="0"/>
              <a:t>With Connections to Columns</a:t>
            </a:r>
          </a:p>
          <a:p>
            <a:pPr lvl="1"/>
            <a:r>
              <a:rPr lang="en-US" dirty="0"/>
              <a:t>YouTube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E1D9A-113E-4DBF-9B8F-732D8630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76" y="3581400"/>
            <a:ext cx="8219048" cy="1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48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Shape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14192DC-D08E-446B-8F65-ACEC2C259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48000"/>
            <a:ext cx="61912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14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Panel Display Method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0F897CD-ED75-44CD-B9EC-CC681C099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" y="3047712"/>
            <a:ext cx="466100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65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Panel Layout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C5D4F-9A26-4460-ACCD-F63234A6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76600"/>
            <a:ext cx="52197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43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Input Method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83A90A6-44AF-4E9F-B47D-C66291D10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276600"/>
            <a:ext cx="3143250" cy="19812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DCC5C39-9B25-4D4C-A44E-7F5F0455D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52" y="3414204"/>
            <a:ext cx="4207514" cy="16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6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Input Method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2902D-9C85-4BE8-B436-B24DA2182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200"/>
            <a:ext cx="4076190" cy="2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98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Input Method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78A8C-A026-4537-B763-B4F4E786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76619"/>
            <a:ext cx="4819048" cy="704762"/>
          </a:xfrm>
          <a:prstGeom prst="rect">
            <a:avLst/>
          </a:prstGeom>
        </p:spPr>
      </p:pic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132CB848-A997-46C5-B177-BE2C3B30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2256"/>
            <a:ext cx="3810000" cy="10287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B41972C-5EB9-41E8-B451-BCA9D1200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0"/>
            <a:ext cx="3810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YouTube New/2 Video on SDS/2 Channel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AF9142-5863-4E42-B5FB-05301154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605878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2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Extensions and Field Clearance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CF87C-EA94-4320-AEC7-9F5C8C90A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0"/>
            <a:ext cx="2485714" cy="27619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A59D7E-CC0C-4C4F-B3EB-DECFB2CD5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1" y="3429000"/>
            <a:ext cx="2438400" cy="1314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AAAD30-264A-4B2F-AFE7-5B726F7DE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762" y="3057523"/>
            <a:ext cx="1990476" cy="257143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9BFA5A-E67F-4C5C-A26F-1AFB69D2F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91" y="3429000"/>
            <a:ext cx="24384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EE6D6-3C1B-4070-8487-9F25223EA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004538"/>
            <a:ext cx="1438095" cy="295238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6B91EB-D832-45A9-9571-ADC8FCE9F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3357363"/>
            <a:ext cx="1978610" cy="1514873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146D01-B75C-4259-94D5-5F3585611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4901710"/>
            <a:ext cx="1752600" cy="18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27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Joist Manufacturer Manager – Utility Functions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CC0D5-F367-42DA-81AF-7EB180B4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48000"/>
            <a:ext cx="410462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1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Joist Manufacturer Setup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BC2FD-3E02-4BAA-829A-2B4B7ED5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71800"/>
            <a:ext cx="6477000" cy="37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4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 err="1"/>
              <a:t>Canam</a:t>
            </a:r>
            <a:r>
              <a:rPr lang="en-US" dirty="0"/>
              <a:t> Tools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76D0C-38D5-4F3C-A28C-29FA5630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971800"/>
            <a:ext cx="6885714" cy="2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71D36-CE14-4F97-9ABD-404104622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90" y="3437287"/>
            <a:ext cx="6019048" cy="1409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B6F63-ACBE-450C-AF59-A485ACD62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084973"/>
            <a:ext cx="6628571" cy="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0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(Hybrid of BIM Joist and Legacy Joist)</a:t>
            </a:r>
          </a:p>
          <a:p>
            <a:pPr lvl="1"/>
            <a:r>
              <a:rPr lang="en-US" dirty="0"/>
              <a:t>OSHA Span for Bolted Connections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1A067-9D33-4F1D-84CA-933F76E5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71800"/>
            <a:ext cx="3076190" cy="26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443D5-A58B-4AEA-97A0-FE0FB17C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356162"/>
            <a:ext cx="5257800" cy="32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4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Joist YouTube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71647-D973-4FB2-9880-DEE331DB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95600"/>
            <a:ext cx="8228571" cy="1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06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Extruded Profile Member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4FB76-B727-4F24-94B0-4127DF50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25631"/>
            <a:ext cx="487680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77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Extruded Profile Member – Canvas Layout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B0CF8-9735-47B7-BB2F-212457F2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81368"/>
            <a:ext cx="5029200" cy="4094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3CC1F2-EAC0-4777-AD8E-541C38A4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085" y="2581368"/>
            <a:ext cx="3185715" cy="28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30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Extruded Profile Member - Save Profiles in Form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B0CF8-9735-47B7-BB2F-212457F2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81368"/>
            <a:ext cx="5029200" cy="4094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9AA6A2-1318-4215-91ED-39F0A3839A0B}"/>
              </a:ext>
            </a:extLst>
          </p:cNvPr>
          <p:cNvSpPr/>
          <p:nvPr/>
        </p:nvSpPr>
        <p:spPr>
          <a:xfrm>
            <a:off x="4219700" y="2438400"/>
            <a:ext cx="1562622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40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6BB80-872E-4038-8D4D-9B3066ECF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3095733"/>
            <a:ext cx="3380952" cy="866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Extruded Profile Member </a:t>
            </a:r>
          </a:p>
          <a:p>
            <a:pPr lvl="1"/>
            <a:r>
              <a:rPr lang="en-US" dirty="0"/>
              <a:t>Need to Define Material Description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AA6A2-1318-4215-91ED-39F0A3839A0B}"/>
              </a:ext>
            </a:extLst>
          </p:cNvPr>
          <p:cNvSpPr/>
          <p:nvPr/>
        </p:nvSpPr>
        <p:spPr>
          <a:xfrm>
            <a:off x="2057400" y="3352800"/>
            <a:ext cx="1752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9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Notes Website</a:t>
            </a:r>
          </a:p>
          <a:p>
            <a:pPr marL="0" indent="0">
              <a:buNone/>
            </a:pPr>
            <a:r>
              <a:rPr lang="en-US" sz="2400" dirty="0"/>
              <a:t>https://sds2.com/support/release_notes.php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49A0-7BBF-494E-B0EB-6B66EEC1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4" y="3124200"/>
            <a:ext cx="7391400" cy="23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81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Pad Footing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EDCFC-4499-48C1-AFD7-174B842CB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26" y="2438400"/>
            <a:ext cx="4361905" cy="47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A3848-E3C9-45F3-9F99-7ED76F27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6" y="2971800"/>
            <a:ext cx="5067185" cy="3485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D004-0BC5-468C-9A04-9DAB6A504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020" y="1776442"/>
            <a:ext cx="2434580" cy="2276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57020" y="4114800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a Concrete License</a:t>
            </a:r>
          </a:p>
        </p:txBody>
      </p:sp>
    </p:spTree>
    <p:extLst>
      <p:ext uri="{BB962C8B-B14F-4D97-AF65-F5344CB8AC3E}">
        <p14:creationId xmlns:p14="http://schemas.microsoft.com/office/powerpoint/2010/main" val="2073960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Slab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C2AEF-8676-4ED2-B8D1-519FBE7A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0" y="2437139"/>
            <a:ext cx="3723809" cy="4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3A560-4EE2-4EB4-AFB3-CEEF8234D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04" y="2985468"/>
            <a:ext cx="5342857" cy="2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65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Slab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3A02B-B536-433A-904A-E739505FB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8" y="2438400"/>
            <a:ext cx="5348504" cy="2358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35FD0A-2D90-4467-B138-A4FEFF1CE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734" y="3810000"/>
            <a:ext cx="3238666" cy="213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3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Slab - Canvas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447D1-6383-427E-93D5-1EFD34738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7" y="2667000"/>
            <a:ext cx="6304762" cy="3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027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Slab</a:t>
            </a:r>
          </a:p>
          <a:p>
            <a:pPr lvl="1"/>
            <a:r>
              <a:rPr lang="en-US" dirty="0"/>
              <a:t>Move Layout Nodes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7BA6B-CEC7-453F-8C72-51549815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" y="3199559"/>
            <a:ext cx="4390476" cy="247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7C5CD5-4957-4905-BABD-770A9D53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4" y="3480485"/>
            <a:ext cx="4485714" cy="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Elevation Wall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D2CED-3D3D-4F76-8A90-26BD0D2C3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75924"/>
            <a:ext cx="3695238" cy="409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2DF51-8457-4F42-B416-8D2E6752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29" y="3009623"/>
            <a:ext cx="5304762" cy="2885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0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Wall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BC772-BAE2-4031-A5C0-51467C01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0" y="2483747"/>
            <a:ext cx="3695238" cy="44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304B1-E78D-4757-8E97-6494A29C9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0" y="3059650"/>
            <a:ext cx="5828571" cy="3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2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Wall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89767-2BAF-4359-8E62-081207549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764" y="3634226"/>
            <a:ext cx="2961868" cy="2500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B9871-5D09-40F9-8F7C-FD17FB2DF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22" y="2549327"/>
            <a:ext cx="5647246" cy="2504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A3F1A-CB5D-4AA2-8E32-85D664D3A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6" y="5181600"/>
            <a:ext cx="5381248" cy="12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58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Wall - Canvas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96F61-F28D-4B06-A6AA-4431DD504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30" y="2514600"/>
            <a:ext cx="6276190" cy="3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8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Wall</a:t>
            </a:r>
          </a:p>
          <a:p>
            <a:pPr lvl="1"/>
            <a:r>
              <a:rPr lang="en-US" dirty="0"/>
              <a:t>Move Layout Nodes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88663-8D36-41DE-A1FF-70529D3B9986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FD2C8-748A-45BD-BCC7-044650E9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7BA6B-CEC7-453F-8C72-51549815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" y="3199559"/>
            <a:ext cx="4390476" cy="247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7C5CD5-4957-4905-BABD-770A9D53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4" y="3480485"/>
            <a:ext cx="4485714" cy="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5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Notes from Main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8298F-3A8D-4D25-9833-1422DE63E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47728"/>
            <a:ext cx="3893389" cy="42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546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Void Space Cylinder</a:t>
            </a:r>
          </a:p>
          <a:p>
            <a:r>
              <a:rPr lang="en-US" dirty="0"/>
              <a:t>Void Space Layout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274E8-A461-4372-9496-9BECC5CC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76600"/>
            <a:ext cx="3185762" cy="2904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A30B6-0E8C-4F6C-8447-CC8124F81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76600"/>
            <a:ext cx="2795109" cy="29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13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Void Space Cylinder</a:t>
            </a:r>
          </a:p>
          <a:p>
            <a:r>
              <a:rPr lang="en-US" dirty="0"/>
              <a:t>Void Space Layout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A8A29-D670-409B-97FF-1367D965D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27600"/>
            <a:ext cx="5791200" cy="36350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F4255-DE20-48E6-9111-B6E3D557E03F}"/>
              </a:ext>
            </a:extLst>
          </p:cNvPr>
          <p:cNvSpPr/>
          <p:nvPr/>
        </p:nvSpPr>
        <p:spPr>
          <a:xfrm>
            <a:off x="4724400" y="3810000"/>
            <a:ext cx="685800" cy="152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17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Display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Visibility Control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6B4E2-4D74-4E2A-BA12-152F711E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37105"/>
            <a:ext cx="8733333" cy="4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26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Display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Visibility Control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D8ACF-44B2-42A8-B23E-3515D8043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4" y="2438400"/>
            <a:ext cx="8733333" cy="3838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043F61-1F7A-4452-A720-46E9868B645E}"/>
              </a:ext>
            </a:extLst>
          </p:cNvPr>
          <p:cNvSpPr/>
          <p:nvPr/>
        </p:nvSpPr>
        <p:spPr>
          <a:xfrm>
            <a:off x="2362200" y="3439356"/>
            <a:ext cx="838200" cy="2944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E8157-BABE-4EA1-BBBD-32DA4A209ADC}"/>
              </a:ext>
            </a:extLst>
          </p:cNvPr>
          <p:cNvSpPr/>
          <p:nvPr/>
        </p:nvSpPr>
        <p:spPr>
          <a:xfrm>
            <a:off x="5486400" y="3657670"/>
            <a:ext cx="1524000" cy="4571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479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04DC8-AA33-4D0A-BFD3-F12CC54A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77" y="2438400"/>
            <a:ext cx="8733333" cy="3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Display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Visibility Control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16467354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Display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Visibility Control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5BA65-DFFF-46A5-94F9-B6347EA3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59847"/>
            <a:ext cx="7613267" cy="4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474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Display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Visibility Control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E4432-28B5-4F0F-928B-71A24C83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78823"/>
            <a:ext cx="8100467" cy="34451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56EB72-48DB-4219-8B3F-0F2677D65ED6}"/>
              </a:ext>
            </a:extLst>
          </p:cNvPr>
          <p:cNvSpPr/>
          <p:nvPr/>
        </p:nvSpPr>
        <p:spPr>
          <a:xfrm>
            <a:off x="3581400" y="3733691"/>
            <a:ext cx="1447800" cy="1828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008C29-DC6F-4469-BA6F-62B63C822CD3}"/>
              </a:ext>
            </a:extLst>
          </p:cNvPr>
          <p:cNvCxnSpPr/>
          <p:nvPr/>
        </p:nvCxnSpPr>
        <p:spPr>
          <a:xfrm flipH="1">
            <a:off x="4572000" y="2286000"/>
            <a:ext cx="838200" cy="1447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9250E8-510F-4437-A80D-A9FA1F46FE48}"/>
              </a:ext>
            </a:extLst>
          </p:cNvPr>
          <p:cNvSpPr txBox="1"/>
          <p:nvPr/>
        </p:nvSpPr>
        <p:spPr>
          <a:xfrm>
            <a:off x="5334000" y="1828800"/>
            <a:ext cx="284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Hide Members by Sequence in Model Display Options.</a:t>
            </a:r>
          </a:p>
        </p:txBody>
      </p:sp>
    </p:spTree>
    <p:extLst>
      <p:ext uri="{BB962C8B-B14F-4D97-AF65-F5344CB8AC3E}">
        <p14:creationId xmlns:p14="http://schemas.microsoft.com/office/powerpoint/2010/main" val="336954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B61AA-1061-4B3E-B055-2015667D7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5823991" cy="425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Hide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Click – Hide Members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2AAE9-2D23-4AC8-B84B-1F77C49FD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03" y="1828800"/>
            <a:ext cx="3356897" cy="10137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704708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Hide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Click – Hide Members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8F025-1110-42F0-AFF4-E37EA31D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2514600"/>
            <a:ext cx="3962400" cy="4047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D5C5A-6160-4474-89F8-F90EFC43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114714"/>
            <a:ext cx="2000000" cy="26285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D10042-0C18-4C47-9943-099DFC918EDC}"/>
              </a:ext>
            </a:extLst>
          </p:cNvPr>
          <p:cNvSpPr/>
          <p:nvPr/>
        </p:nvSpPr>
        <p:spPr>
          <a:xfrm>
            <a:off x="6400802" y="3200434"/>
            <a:ext cx="1828798" cy="15428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Hide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Click – Show Members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3309D-8B9D-427E-9DDC-05AA80AA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9" y="2590800"/>
            <a:ext cx="4442111" cy="3715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E91B54-1EF5-4B65-B74E-146C6A824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03" y="1828800"/>
            <a:ext cx="3356897" cy="10137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214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7C67F-292D-4859-91A5-930953C4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38400"/>
            <a:ext cx="3959743" cy="434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095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Hide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Click – Show Members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6136E-7C74-4B9F-9FD3-465D46EC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1992"/>
            <a:ext cx="3962400" cy="421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78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Ways to Hide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Display</a:t>
            </a:r>
          </a:p>
          <a:p>
            <a:r>
              <a:rPr lang="en-US" dirty="0"/>
              <a:t>Display Options</a:t>
            </a:r>
          </a:p>
          <a:p>
            <a:r>
              <a:rPr lang="en-US" dirty="0"/>
              <a:t>Right-Click Hide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</p:spTree>
    <p:extLst>
      <p:ext uri="{BB962C8B-B14F-4D97-AF65-F5344CB8AC3E}">
        <p14:creationId xmlns:p14="http://schemas.microsoft.com/office/powerpoint/2010/main" val="3816623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Flange Connection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13418-6A1A-4AEB-88FE-DFA0FA37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6" y="2695645"/>
            <a:ext cx="6219048" cy="1523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BD080-49A5-4FC8-BEBC-FB37CD9FB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6" y="4238690"/>
            <a:ext cx="4857143" cy="2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868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Flange Connection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C1331-E76D-4222-BDF6-2AB34328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76410"/>
            <a:ext cx="5828571" cy="2104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B4A85-A7DB-421A-8F96-800CA1291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84" y="4767813"/>
            <a:ext cx="3980952" cy="2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13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Web Penetration with Stiffeners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F7367-B778-4E86-94C2-BFE0E7D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1" y="3114794"/>
            <a:ext cx="4234189" cy="3514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815FD-5986-4117-970A-36BDF9C02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4" y="3057410"/>
            <a:ext cx="3990476" cy="2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788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Base/Cap Plate Stiffeners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9A39C-47F1-48D7-87BD-D155C0153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30082"/>
            <a:ext cx="3333750" cy="150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10487-A6A2-4EC7-AAE6-49190DD06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67250"/>
            <a:ext cx="3333750" cy="150495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331150-EA55-42C6-8B3F-C26005057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57410"/>
            <a:ext cx="3333750" cy="150495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F7841CF-368F-49EE-ADCB-FCF1E3F90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685387"/>
            <a:ext cx="33337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41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Base/Cap Plate Stiffeners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6" name="Picture 5" descr="A picture containing table, furniture&#10;&#10;Description automatically generated">
            <a:extLst>
              <a:ext uri="{FF2B5EF4-FFF2-40B4-BE49-F238E27FC236}">
                <a16:creationId xmlns:a16="http://schemas.microsoft.com/office/drawing/2014/main" id="{EDB99654-5277-42BB-818C-063AE1932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0" y="2547937"/>
            <a:ext cx="3333750" cy="176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753FE-58CD-4AD7-A122-4FAF5204E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90" y="2971197"/>
            <a:ext cx="3333750" cy="1314450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04258482-A9E4-448C-894D-F929C8D96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6" y="4648200"/>
            <a:ext cx="3333750" cy="1314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47507-B6F7-4CD9-A08F-0F76B7BCA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30" y="4647298"/>
            <a:ext cx="33337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75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Base/Cap Plate Stiffeners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E8F7285-C8D8-482E-9BE6-847697C86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" y="2697125"/>
            <a:ext cx="4762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29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Riser Closure Plate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50F3D-1292-4CA5-A04A-51416568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48890"/>
            <a:ext cx="3409524" cy="4104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CAF79-0B32-4B52-97FD-14C3807E2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2903513"/>
            <a:ext cx="4286250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5993A-79BC-4659-81B6-92D313498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4638757"/>
            <a:ext cx="42862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467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Riser Closure Plate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B347DB-49D6-4577-9859-DC44270B2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8" y="2913148"/>
            <a:ext cx="3883187" cy="2416205"/>
          </a:xfrm>
          <a:prstGeom prst="rect">
            <a:avLst/>
          </a:prstGeom>
        </p:spPr>
      </p:pic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30955DA-6A08-4CC2-8119-84F89DD33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18327"/>
            <a:ext cx="42862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A0703-FD4D-4DB2-8548-C6B7BEE3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64" y="2432018"/>
            <a:ext cx="4735936" cy="4425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8AD476-C201-4D91-A07D-CAC114891AA8}"/>
              </a:ext>
            </a:extLst>
          </p:cNvPr>
          <p:cNvSpPr/>
          <p:nvPr/>
        </p:nvSpPr>
        <p:spPr>
          <a:xfrm>
            <a:off x="3259954" y="2743200"/>
            <a:ext cx="1295400" cy="296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9FE8F6-8F48-4CEA-B5FC-060B11F2BC49}"/>
              </a:ext>
            </a:extLst>
          </p:cNvPr>
          <p:cNvCxnSpPr/>
          <p:nvPr/>
        </p:nvCxnSpPr>
        <p:spPr>
          <a:xfrm flipH="1">
            <a:off x="5638800" y="2891481"/>
            <a:ext cx="762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80890B-65AD-428A-AFA7-CEC9F45121E9}"/>
              </a:ext>
            </a:extLst>
          </p:cNvPr>
          <p:cNvSpPr txBox="1"/>
          <p:nvPr/>
        </p:nvSpPr>
        <p:spPr>
          <a:xfrm>
            <a:off x="6417446" y="2716596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Search Added to Help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5284628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Void Space Cylinder</a:t>
            </a:r>
          </a:p>
          <a:p>
            <a:r>
              <a:rPr lang="en-US" dirty="0"/>
              <a:t>Void Space Layout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A9362-0099-4CE6-9E70-8C7C001F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76600"/>
            <a:ext cx="3185762" cy="2904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180F6-C654-4213-8F0C-839142F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76600"/>
            <a:ext cx="2795109" cy="29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00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E-Z Beam Release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1028" name="Picture 4" descr="Image result for e z beam release">
            <a:extLst>
              <a:ext uri="{FF2B5EF4-FFF2-40B4-BE49-F238E27FC236}">
                <a16:creationId xmlns:a16="http://schemas.microsoft.com/office/drawing/2014/main" id="{DF47E59F-2CD2-47F1-8C60-66178808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83394"/>
            <a:ext cx="4750738" cy="38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 z beam release">
            <a:extLst>
              <a:ext uri="{FF2B5EF4-FFF2-40B4-BE49-F238E27FC236}">
                <a16:creationId xmlns:a16="http://schemas.microsoft.com/office/drawing/2014/main" id="{14208E19-9C46-4317-9A6C-BBC397E0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9" y="2819400"/>
            <a:ext cx="3536534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594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E-Z Beam Release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DC09-7E2A-4515-B017-656800C4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14" y="1752600"/>
            <a:ext cx="3314286" cy="923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6B751-E72E-4B62-8499-45E27DF43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78" y="3055191"/>
            <a:ext cx="3409524" cy="285714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71803-1EC7-415E-9605-296DD9D6B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24" y="3055191"/>
            <a:ext cx="4939251" cy="29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277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Standard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5715000" cy="4114512"/>
          </a:xfrm>
        </p:spPr>
        <p:txBody>
          <a:bodyPr/>
          <a:lstStyle/>
          <a:p>
            <a:r>
              <a:rPr lang="en-US" dirty="0"/>
              <a:t>Beam to Concrete Wall </a:t>
            </a:r>
          </a:p>
          <a:p>
            <a:pPr lvl="1"/>
            <a:r>
              <a:rPr lang="en-US" dirty="0"/>
              <a:t>Automatic Connection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D98ADB7-27A8-445F-B833-475DA5EFD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1676400" cy="20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534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55A02-F43B-4BBE-85DC-A91575D3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5105400" cy="3843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137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1E9D7-AD86-4123-9A61-1221D5D5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0" y="2542736"/>
            <a:ext cx="6242852" cy="187549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E6A57E-40B2-40C4-8760-E5BC21741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3" y="4520039"/>
            <a:ext cx="5931087" cy="22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39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9ABF20-AE06-49B2-AA72-6F7161BE2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2" y="2454031"/>
            <a:ext cx="6191250" cy="1495425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44CE64-8251-410D-B016-5F5A47ED2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7" y="3980751"/>
            <a:ext cx="61912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8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57C8A4-D0E9-4F22-8B5A-F1A2E182D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5" y="2369300"/>
            <a:ext cx="4168346" cy="426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576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58F0F1-2F11-4706-8202-E24C884E9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4" y="2641347"/>
            <a:ext cx="5539946" cy="40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46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36CF-D85F-40E1-BD38-E00C3BD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Defined Embed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557-8812-4994-9EED-71EB1DE0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7848600" cy="4114512"/>
          </a:xfrm>
        </p:spPr>
        <p:txBody>
          <a:bodyPr/>
          <a:lstStyle/>
          <a:p>
            <a:r>
              <a:rPr lang="en-US" dirty="0"/>
              <a:t>Embed Schedule Concrete Options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84EA88-5D75-4748-9445-EABFEBCFAEDC}"/>
              </a:ext>
            </a:extLst>
          </p:cNvPr>
          <p:cNvSpPr txBox="1">
            <a:spLocks/>
          </p:cNvSpPr>
          <p:nvPr/>
        </p:nvSpPr>
        <p:spPr>
          <a:xfrm>
            <a:off x="22654" y="228600"/>
            <a:ext cx="1066800" cy="38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C951-5452-495E-9BAE-910DD4971344}"/>
              </a:ext>
            </a:extLst>
          </p:cNvPr>
          <p:cNvSpPr txBox="1"/>
          <p:nvPr/>
        </p:nvSpPr>
        <p:spPr>
          <a:xfrm>
            <a:off x="6508563" y="3111153"/>
            <a:ext cx="258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SDS/2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48FE6-D86D-46EA-B114-43CFF140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20" y="1790215"/>
            <a:ext cx="2434580" cy="129384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BA29A8-5853-4D01-9BDC-00250F7B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2" y="2727806"/>
            <a:ext cx="5686178" cy="39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7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>
          <a:defRPr b="1" dirty="0"/>
        </a:defPPr>
      </a:lstStyle>
    </a:spDef>
    <a:lnDef>
      <a:spPr>
        <a:ln w="1905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UsersGroup_PowerPointTemplate.potx" id="{0CC5A64E-C04F-4010-B27C-66B1B9B29E98}" vid="{34533604-9FFE-4C04-973C-CB527EA0088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 UsersGroup_PowerPointTemplate</Template>
  <TotalTime>1011</TotalTime>
  <Words>2251</Words>
  <Application>Microsoft Office PowerPoint</Application>
  <PresentationFormat>On-screen Show (4:3)</PresentationFormat>
  <Paragraphs>677</Paragraphs>
  <Slides>180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3" baseType="lpstr">
      <vt:lpstr>Arial</vt:lpstr>
      <vt:lpstr>Calibri</vt:lpstr>
      <vt:lpstr>Office Theme</vt:lpstr>
      <vt:lpstr>v2017 Feature Review (Part 1)</vt:lpstr>
      <vt:lpstr>Purpose</vt:lpstr>
      <vt:lpstr>What’s New?</vt:lpstr>
      <vt:lpstr>What’s New?</vt:lpstr>
      <vt:lpstr>What’s New?</vt:lpstr>
      <vt:lpstr>What’s New?</vt:lpstr>
      <vt:lpstr>What’s New?</vt:lpstr>
      <vt:lpstr>What’s New?</vt:lpstr>
      <vt:lpstr>What’s New?</vt:lpstr>
      <vt:lpstr>What’s New?</vt:lpstr>
      <vt:lpstr>What’s New?</vt:lpstr>
      <vt:lpstr>What’s New?</vt:lpstr>
      <vt:lpstr>SDS/2 Concrete</vt:lpstr>
      <vt:lpstr>SDS/2 Concrete</vt:lpstr>
      <vt:lpstr>SDS/2 Concrete</vt:lpstr>
      <vt:lpstr>SDS/2 Concrete</vt:lpstr>
      <vt:lpstr>SDS/2 Concrete</vt:lpstr>
      <vt:lpstr>SDS/2 Concrete</vt:lpstr>
      <vt:lpstr>Design Criteria</vt:lpstr>
      <vt:lpstr>Beam Splice – Inner Flange Plates</vt:lpstr>
      <vt:lpstr>3 Point Gusset Plate</vt:lpstr>
      <vt:lpstr>Uniform Force Method</vt:lpstr>
      <vt:lpstr>Horizontal Bracing</vt:lpstr>
      <vt:lpstr>Fully Welded Moment Conn.</vt:lpstr>
      <vt:lpstr>Expanded Bolt Spacing</vt:lpstr>
      <vt:lpstr>Move Grid Line</vt:lpstr>
      <vt:lpstr>Model Dimensions</vt:lpstr>
      <vt:lpstr>Model Dimensions</vt:lpstr>
      <vt:lpstr>Model Dimensions</vt:lpstr>
      <vt:lpstr>Dimension Clearance</vt:lpstr>
      <vt:lpstr>Dimension Member</vt:lpstr>
      <vt:lpstr>Member Pins</vt:lpstr>
      <vt:lpstr>Member Pins</vt:lpstr>
      <vt:lpstr>Member Pins</vt:lpstr>
      <vt:lpstr>Member Pins</vt:lpstr>
      <vt:lpstr>Member Pins</vt:lpstr>
      <vt:lpstr>Member Pins</vt:lpstr>
      <vt:lpstr>Member Pins</vt:lpstr>
      <vt:lpstr>Member Pins</vt:lpstr>
      <vt:lpstr>Member Pins</vt:lpstr>
      <vt:lpstr>Copy Members from Job-to-Job</vt:lpstr>
      <vt:lpstr>Copy Members from Job-to-Job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New Member Types</vt:lpstr>
      <vt:lpstr>Model Display Options</vt:lpstr>
      <vt:lpstr>Model Display Options</vt:lpstr>
      <vt:lpstr>Model Display Options</vt:lpstr>
      <vt:lpstr>Model Display Options</vt:lpstr>
      <vt:lpstr>Model Display Options</vt:lpstr>
      <vt:lpstr>Model Hide Members</vt:lpstr>
      <vt:lpstr>Model Hide Members</vt:lpstr>
      <vt:lpstr>Model Hide Members</vt:lpstr>
      <vt:lpstr>Model Hide Members</vt:lpstr>
      <vt:lpstr>3 Ways to Hide Members</vt:lpstr>
      <vt:lpstr>New Components</vt:lpstr>
      <vt:lpstr>New Components</vt:lpstr>
      <vt:lpstr>New Components</vt:lpstr>
      <vt:lpstr>New Components</vt:lpstr>
      <vt:lpstr>New Components</vt:lpstr>
      <vt:lpstr>New Components</vt:lpstr>
      <vt:lpstr>New Components</vt:lpstr>
      <vt:lpstr>New Components</vt:lpstr>
      <vt:lpstr>New Components</vt:lpstr>
      <vt:lpstr>New Components</vt:lpstr>
      <vt:lpstr>New Components</vt:lpstr>
      <vt:lpstr>Auto Standard Embed Plates</vt:lpstr>
      <vt:lpstr>User Defined Embed Plates</vt:lpstr>
      <vt:lpstr>User Defined Embed Plates</vt:lpstr>
      <vt:lpstr>User Defined Embed Plates</vt:lpstr>
      <vt:lpstr>User Defined Embed Plates</vt:lpstr>
      <vt:lpstr>User Defined Embed Plates</vt:lpstr>
      <vt:lpstr>User Defined Embed Plates</vt:lpstr>
      <vt:lpstr>User Defined Embed Plates</vt:lpstr>
      <vt:lpstr>User Defined Embed Plates</vt:lpstr>
      <vt:lpstr>User Defined Embed Plates</vt:lpstr>
      <vt:lpstr>User Defined Embed Plates</vt:lpstr>
      <vt:lpstr>Embed Add Tools</vt:lpstr>
      <vt:lpstr>Embed Plates and Concrete Walls</vt:lpstr>
      <vt:lpstr>Status Select</vt:lpstr>
      <vt:lpstr>Status Display Filter</vt:lpstr>
      <vt:lpstr>Status Display Opacity</vt:lpstr>
      <vt:lpstr>Status Display Opacity</vt:lpstr>
      <vt:lpstr>Status Display Opacity</vt:lpstr>
      <vt:lpstr>Selection Dialog Status Display</vt:lpstr>
      <vt:lpstr>New Status Display Options</vt:lpstr>
      <vt:lpstr>New Status Display Options</vt:lpstr>
      <vt:lpstr>New Status Display Options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Drawing Editor Tools</vt:lpstr>
      <vt:lpstr>Stairs and Railing</vt:lpstr>
      <vt:lpstr>Stair Setup Options</vt:lpstr>
      <vt:lpstr>Stair Setup Options</vt:lpstr>
      <vt:lpstr>Stair Setup Options</vt:lpstr>
      <vt:lpstr>Stair Setup Options</vt:lpstr>
      <vt:lpstr>Stair Edit Screen</vt:lpstr>
      <vt:lpstr>Stair Edit Screen</vt:lpstr>
      <vt:lpstr>Stair Edit Screen</vt:lpstr>
      <vt:lpstr>Stair Edit Screen</vt:lpstr>
      <vt:lpstr>Stair Edit Screen</vt:lpstr>
      <vt:lpstr>Stair Edit Screen</vt:lpstr>
      <vt:lpstr>Stair Setup Options</vt:lpstr>
      <vt:lpstr>Stair Edit Screen</vt:lpstr>
      <vt:lpstr>Stair Edit Screen</vt:lpstr>
      <vt:lpstr>Stair Edit Screen</vt:lpstr>
      <vt:lpstr>Stair Edit Screen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Quick Add Tool</vt:lpstr>
      <vt:lpstr>Stair Riser Component</vt:lpstr>
      <vt:lpstr>Stair Riser Component</vt:lpstr>
      <vt:lpstr>Stair YouTube Videos</vt:lpstr>
      <vt:lpstr>Railing Tools</vt:lpstr>
      <vt:lpstr>Stairs and Railing</vt:lpstr>
      <vt:lpstr>Railing YouTube Videos</vt:lpstr>
      <vt:lpstr>Railing YouTube Videos</vt:lpstr>
      <vt:lpstr>Python Enhancements</vt:lpstr>
      <vt:lpstr>Minor Enhancements</vt:lpstr>
      <vt:lpstr>Minor Enhancements</vt:lpstr>
      <vt:lpstr>Minor Enhancements</vt:lpstr>
      <vt:lpstr>Minor Enhancements</vt:lpstr>
      <vt:lpstr>Minor Enhancements</vt:lpstr>
      <vt:lpstr>Minor Enhancements</vt:lpstr>
      <vt:lpstr>Minor Enhancements</vt:lpstr>
      <vt:lpstr>Minor Enhancements</vt:lpstr>
      <vt:lpstr>Minor Enhancements</vt:lpstr>
      <vt:lpstr>Upgrading Tips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Bailey</dc:creator>
  <cp:lastModifiedBy>Ryan Vanek</cp:lastModifiedBy>
  <cp:revision>80</cp:revision>
  <dcterms:created xsi:type="dcterms:W3CDTF">2019-09-16T02:49:49Z</dcterms:created>
  <dcterms:modified xsi:type="dcterms:W3CDTF">2019-10-07T19:30:34Z</dcterms:modified>
</cp:coreProperties>
</file>